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838" r:id="rId2"/>
    <p:sldMasterId id="2147483840" r:id="rId3"/>
  </p:sldMasterIdLst>
  <p:notesMasterIdLst>
    <p:notesMasterId r:id="rId86"/>
  </p:notesMasterIdLst>
  <p:handoutMasterIdLst>
    <p:handoutMasterId r:id="rId87"/>
  </p:handoutMasterIdLst>
  <p:sldIdLst>
    <p:sldId id="587" r:id="rId4"/>
    <p:sldId id="782" r:id="rId5"/>
    <p:sldId id="733" r:id="rId6"/>
    <p:sldId id="697" r:id="rId7"/>
    <p:sldId id="787" r:id="rId8"/>
    <p:sldId id="700" r:id="rId9"/>
    <p:sldId id="702" r:id="rId10"/>
    <p:sldId id="698" r:id="rId11"/>
    <p:sldId id="776" r:id="rId12"/>
    <p:sldId id="704" r:id="rId13"/>
    <p:sldId id="705" r:id="rId14"/>
    <p:sldId id="706" r:id="rId15"/>
    <p:sldId id="707" r:id="rId16"/>
    <p:sldId id="709" r:id="rId17"/>
    <p:sldId id="708" r:id="rId18"/>
    <p:sldId id="711" r:id="rId19"/>
    <p:sldId id="714" r:id="rId20"/>
    <p:sldId id="713" r:id="rId21"/>
    <p:sldId id="777" r:id="rId22"/>
    <p:sldId id="710" r:id="rId23"/>
    <p:sldId id="712" r:id="rId24"/>
    <p:sldId id="715" r:id="rId25"/>
    <p:sldId id="716" r:id="rId26"/>
    <p:sldId id="722" r:id="rId27"/>
    <p:sldId id="781" r:id="rId28"/>
    <p:sldId id="717" r:id="rId29"/>
    <p:sldId id="726" r:id="rId30"/>
    <p:sldId id="727" r:id="rId31"/>
    <p:sldId id="728" r:id="rId32"/>
    <p:sldId id="729" r:id="rId33"/>
    <p:sldId id="724" r:id="rId34"/>
    <p:sldId id="730" r:id="rId35"/>
    <p:sldId id="723" r:id="rId36"/>
    <p:sldId id="718" r:id="rId37"/>
    <p:sldId id="719" r:id="rId38"/>
    <p:sldId id="732" r:id="rId39"/>
    <p:sldId id="731" r:id="rId40"/>
    <p:sldId id="734" r:id="rId41"/>
    <p:sldId id="735" r:id="rId42"/>
    <p:sldId id="737" r:id="rId43"/>
    <p:sldId id="736" r:id="rId44"/>
    <p:sldId id="738" r:id="rId45"/>
    <p:sldId id="742" r:id="rId46"/>
    <p:sldId id="739" r:id="rId47"/>
    <p:sldId id="740" r:id="rId48"/>
    <p:sldId id="744" r:id="rId49"/>
    <p:sldId id="743" r:id="rId50"/>
    <p:sldId id="745" r:id="rId51"/>
    <p:sldId id="749" r:id="rId52"/>
    <p:sldId id="748" r:id="rId53"/>
    <p:sldId id="747" r:id="rId54"/>
    <p:sldId id="741" r:id="rId55"/>
    <p:sldId id="750" r:id="rId56"/>
    <p:sldId id="751" r:id="rId57"/>
    <p:sldId id="752" r:id="rId58"/>
    <p:sldId id="753" r:id="rId59"/>
    <p:sldId id="788" r:id="rId60"/>
    <p:sldId id="758" r:id="rId61"/>
    <p:sldId id="784" r:id="rId62"/>
    <p:sldId id="757" r:id="rId63"/>
    <p:sldId id="756" r:id="rId64"/>
    <p:sldId id="778" r:id="rId65"/>
    <p:sldId id="755" r:id="rId66"/>
    <p:sldId id="763" r:id="rId67"/>
    <p:sldId id="762" r:id="rId68"/>
    <p:sldId id="761" r:id="rId69"/>
    <p:sldId id="760" r:id="rId70"/>
    <p:sldId id="764" r:id="rId71"/>
    <p:sldId id="754" r:id="rId72"/>
    <p:sldId id="767" r:id="rId73"/>
    <p:sldId id="783" r:id="rId74"/>
    <p:sldId id="785" r:id="rId75"/>
    <p:sldId id="765" r:id="rId76"/>
    <p:sldId id="786" r:id="rId77"/>
    <p:sldId id="769" r:id="rId78"/>
    <p:sldId id="768" r:id="rId79"/>
    <p:sldId id="772" r:id="rId80"/>
    <p:sldId id="771" r:id="rId81"/>
    <p:sldId id="770" r:id="rId82"/>
    <p:sldId id="773" r:id="rId83"/>
    <p:sldId id="775" r:id="rId84"/>
    <p:sldId id="535" r:id="rId85"/>
  </p:sldIdLst>
  <p:sldSz cx="9144000" cy="6858000" type="screen4x3"/>
  <p:notesSz cx="6761163" cy="99425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708">
          <p15:clr>
            <a:srgbClr val="A4A3A4"/>
          </p15:clr>
        </p15:guide>
        <p15:guide id="3" pos="2880">
          <p15:clr>
            <a:srgbClr val="A4A3A4"/>
          </p15:clr>
        </p15:guide>
        <p15:guide id="4" pos="1111">
          <p15:clr>
            <a:srgbClr val="A4A3A4"/>
          </p15:clr>
        </p15:guide>
        <p15:guide id="5" pos="158">
          <p15:clr>
            <a:srgbClr val="A4A3A4"/>
          </p15:clr>
        </p15:guide>
        <p15:guide id="6" pos="115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808000"/>
    <a:srgbClr val="336600"/>
    <a:srgbClr val="006600"/>
    <a:srgbClr val="0099CC"/>
    <a:srgbClr val="8B72AA"/>
    <a:srgbClr val="3699D6"/>
    <a:srgbClr val="3F94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06" autoAdjust="0"/>
    <p:restoredTop sz="99694" autoAdjust="0"/>
  </p:normalViewPr>
  <p:slideViewPr>
    <p:cSldViewPr>
      <p:cViewPr varScale="1">
        <p:scale>
          <a:sx n="100" d="100"/>
          <a:sy n="100" d="100"/>
        </p:scale>
        <p:origin x="-906" y="-84"/>
      </p:cViewPr>
      <p:guideLst>
        <p:guide orient="horz" pos="2160"/>
        <p:guide orient="horz" pos="708"/>
        <p:guide pos="2880"/>
        <p:guide pos="1111"/>
        <p:guide pos="158"/>
        <p:guide pos="11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280" y="-90"/>
      </p:cViewPr>
      <p:guideLst>
        <p:guide orient="horz" pos="3132"/>
        <p:guide pos="213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8E06641-E5BD-4A00-82EB-C6A476E52269}" type="datetimeFigureOut">
              <a:rPr lang="ko-KR" altLang="en-US"/>
              <a:pPr>
                <a:defRPr/>
              </a:pPr>
              <a:t>2019-01-08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98EAD12-F9E8-49BA-BC15-C2586FDFB3F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92403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BA5FE5B-CD10-41E2-8DF6-BCC2418682C5}" type="datetimeFigureOut">
              <a:rPr lang="ko-KR" altLang="en-US"/>
              <a:pPr>
                <a:defRPr/>
              </a:pPr>
              <a:t>2019-01-08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852772D-4C5E-42B6-8EFE-E65E09071CE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55210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7713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5988"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29C814-12F3-4055-B565-ACD6C7F64482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ko-KR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97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7713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5988"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7FEEF0-7EDF-4383-BE8C-5250EB1BF980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ko-KR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2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53A80-2C57-4449-A19C-3527A85D991E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5952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53A80-2C57-4449-A19C-3527A85D991E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9195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A48816-B758-4B49-B19C-5D32E735FC2D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69949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DB8719-1077-4DBA-8411-07DFFF717E7C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63307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7713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5988"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8278F7-A79E-4469-8AC9-17DAC429C5CB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ko-KR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755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7713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5988"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A767DC-DAB2-4C97-9DC3-5DB7773180C4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ko-KR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53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5"/>
          <p:cNvSpPr txBox="1">
            <a:spLocks/>
          </p:cNvSpPr>
          <p:nvPr userDrawn="1"/>
        </p:nvSpPr>
        <p:spPr>
          <a:xfrm>
            <a:off x="6804025" y="63817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 smtClean="0">
              <a:latin typeface="+mn-lt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189AA1AA-256E-4F57-8AA3-CF7082169FB2}" type="datetime1">
              <a:rPr lang="ko-KR" altLang="en-US"/>
              <a:pPr>
                <a:defRPr/>
              </a:pPr>
              <a:t>2019-01-08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04025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E81EE31-E6E1-400E-8749-EEF97B17DF1C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 userDrawn="1"/>
        </p:nvCxnSpPr>
        <p:spPr>
          <a:xfrm>
            <a:off x="179388" y="1196975"/>
            <a:ext cx="8713787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/>
          <p:cNvCxnSpPr/>
          <p:nvPr userDrawn="1"/>
        </p:nvCxnSpPr>
        <p:spPr>
          <a:xfrm>
            <a:off x="2555875" y="1214438"/>
            <a:ext cx="0" cy="545465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23"/>
          <p:cNvSpPr txBox="1"/>
          <p:nvPr userDrawn="1"/>
        </p:nvSpPr>
        <p:spPr>
          <a:xfrm>
            <a:off x="93663" y="6453188"/>
            <a:ext cx="231775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dirty="0" smtClean="0">
                <a:solidFill>
                  <a:srgbClr val="0000FF"/>
                </a:solidFill>
                <a:latin typeface="+mj-ea"/>
                <a:ea typeface="+mj-ea"/>
              </a:rPr>
              <a:t>http://www.ncas.or.kr</a:t>
            </a:r>
            <a:endParaRPr lang="ko-KR" altLang="en-US" sz="14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용안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490538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FC53507-3DB5-4EEC-B0CF-EDA848E23832}" type="slidenum">
              <a:rPr kumimoji="0" lang="ko-KR" altLang="en-US" sz="1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3"/>
          <p:cNvSpPr txBox="1"/>
          <p:nvPr userDrawn="1"/>
        </p:nvSpPr>
        <p:spPr>
          <a:xfrm>
            <a:off x="25400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http://www.ncas.or.kr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6" name="TextBox 23"/>
          <p:cNvSpPr txBox="1"/>
          <p:nvPr userDrawn="1"/>
        </p:nvSpPr>
        <p:spPr>
          <a:xfrm>
            <a:off x="6810375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고객만족센터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1577-8751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379663" y="858838"/>
            <a:ext cx="0" cy="56149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 userDrawn="1"/>
        </p:nvSpPr>
        <p:spPr>
          <a:xfrm>
            <a:off x="1857375" y="571500"/>
            <a:ext cx="1000125" cy="357188"/>
          </a:xfrm>
          <a:prstGeom prst="round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28813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390683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49307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59547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6978650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800258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203041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이용안내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40671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메뉴안내</a:t>
            </a: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508476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지원신청</a:t>
            </a: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5945188" y="571500"/>
            <a:ext cx="9540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교부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변경신청</a:t>
            </a: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81565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결과보고</a:t>
            </a:r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3054350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회원가입</a:t>
            </a:r>
          </a:p>
        </p:txBody>
      </p:sp>
      <p:sp>
        <p:nvSpPr>
          <p:cNvPr id="21" name="직사각형 20"/>
          <p:cNvSpPr/>
          <p:nvPr userDrawn="1"/>
        </p:nvSpPr>
        <p:spPr>
          <a:xfrm>
            <a:off x="0" y="849313"/>
            <a:ext cx="9144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2" name="그림 21" descr="NCAS CI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50813"/>
            <a:ext cx="19351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6978650" y="571500"/>
            <a:ext cx="100965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정산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사업실적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회원가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490538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224D86A-FF01-417B-AA8E-CC2DF9283979}" type="slidenum">
              <a:rPr kumimoji="0" lang="ko-KR" altLang="en-US" sz="1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18573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2881313" y="571500"/>
            <a:ext cx="1000125" cy="357188"/>
          </a:xfrm>
          <a:prstGeom prst="round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390683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03041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이용안내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054350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회원가입</a:t>
            </a:r>
          </a:p>
        </p:txBody>
      </p:sp>
      <p:sp>
        <p:nvSpPr>
          <p:cNvPr id="10" name="TextBox 23"/>
          <p:cNvSpPr txBox="1"/>
          <p:nvPr userDrawn="1"/>
        </p:nvSpPr>
        <p:spPr>
          <a:xfrm>
            <a:off x="25400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http://www.ncas.or.kr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11" name="TextBox 23"/>
          <p:cNvSpPr txBox="1"/>
          <p:nvPr userDrawn="1"/>
        </p:nvSpPr>
        <p:spPr>
          <a:xfrm>
            <a:off x="6810375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고객만족센터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1577-8751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379663" y="858838"/>
            <a:ext cx="0" cy="56149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0671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메뉴안내</a:t>
            </a: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49307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59547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08476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지원신청</a:t>
            </a: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5945188" y="571500"/>
            <a:ext cx="9540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교부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변경신청</a:t>
            </a:r>
          </a:p>
        </p:txBody>
      </p:sp>
      <p:pic>
        <p:nvPicPr>
          <p:cNvPr id="18" name="그림 17" descr="NCAS CI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50813"/>
            <a:ext cx="19351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모서리가 둥근 직사각형 18"/>
          <p:cNvSpPr/>
          <p:nvPr userDrawn="1"/>
        </p:nvSpPr>
        <p:spPr>
          <a:xfrm>
            <a:off x="6978650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 userDrawn="1"/>
        </p:nvSpPr>
        <p:spPr>
          <a:xfrm>
            <a:off x="800258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0" y="849313"/>
            <a:ext cx="9144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81565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결과보고</a:t>
            </a:r>
          </a:p>
        </p:txBody>
      </p:sp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6978650" y="571500"/>
            <a:ext cx="100965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정산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사업실적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정보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490538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76AEAE4-7418-4F9D-95D7-27A3CA198336}" type="slidenum">
              <a:rPr kumimoji="0" lang="ko-KR" altLang="en-US" sz="1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18573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28813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3906838" y="571500"/>
            <a:ext cx="1000125" cy="357188"/>
          </a:xfrm>
          <a:prstGeom prst="round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03041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이용안내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054350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회원가입</a:t>
            </a:r>
          </a:p>
        </p:txBody>
      </p:sp>
      <p:sp>
        <p:nvSpPr>
          <p:cNvPr id="10" name="TextBox 23"/>
          <p:cNvSpPr txBox="1"/>
          <p:nvPr userDrawn="1"/>
        </p:nvSpPr>
        <p:spPr>
          <a:xfrm>
            <a:off x="25400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http://www.ncas.or.kr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11" name="TextBox 23"/>
          <p:cNvSpPr txBox="1"/>
          <p:nvPr userDrawn="1"/>
        </p:nvSpPr>
        <p:spPr>
          <a:xfrm>
            <a:off x="6810375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고객만족센터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1577-8751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379663" y="858838"/>
            <a:ext cx="0" cy="56149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0671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메뉴안내</a:t>
            </a: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49307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59547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08476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지원신청</a:t>
            </a: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5945188" y="571500"/>
            <a:ext cx="9540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교부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변경신청</a:t>
            </a:r>
          </a:p>
        </p:txBody>
      </p:sp>
      <p:pic>
        <p:nvPicPr>
          <p:cNvPr id="18" name="그림 17" descr="NCAS CI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50813"/>
            <a:ext cx="19351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모서리가 둥근 직사각형 18"/>
          <p:cNvSpPr/>
          <p:nvPr userDrawn="1"/>
        </p:nvSpPr>
        <p:spPr>
          <a:xfrm>
            <a:off x="6978650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 userDrawn="1"/>
        </p:nvSpPr>
        <p:spPr>
          <a:xfrm>
            <a:off x="800258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0" y="849313"/>
            <a:ext cx="9144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81565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결과보고</a:t>
            </a:r>
          </a:p>
        </p:txBody>
      </p:sp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6978650" y="571500"/>
            <a:ext cx="100965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정산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사업실적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지원신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490538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78A71C6-D47A-4D60-9C27-7F18AEFD2F8E}" type="slidenum">
              <a:rPr kumimoji="0" lang="ko-KR" altLang="en-US" sz="1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18573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28813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390683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03041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이용안내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054350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회원가입</a:t>
            </a:r>
          </a:p>
        </p:txBody>
      </p:sp>
      <p:sp>
        <p:nvSpPr>
          <p:cNvPr id="10" name="TextBox 23"/>
          <p:cNvSpPr txBox="1"/>
          <p:nvPr userDrawn="1"/>
        </p:nvSpPr>
        <p:spPr>
          <a:xfrm>
            <a:off x="25400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http://www.ncas.or.kr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11" name="TextBox 23"/>
          <p:cNvSpPr txBox="1"/>
          <p:nvPr userDrawn="1"/>
        </p:nvSpPr>
        <p:spPr>
          <a:xfrm>
            <a:off x="6810375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고객만족센터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1577-8751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379663" y="858838"/>
            <a:ext cx="0" cy="56149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0671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메뉴안내</a:t>
            </a: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4930775" y="571500"/>
            <a:ext cx="1000125" cy="357188"/>
          </a:xfrm>
          <a:prstGeom prst="round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59547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08476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지원신청</a:t>
            </a: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5945188" y="571500"/>
            <a:ext cx="9540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교부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변경신청</a:t>
            </a:r>
          </a:p>
        </p:txBody>
      </p:sp>
      <p:pic>
        <p:nvPicPr>
          <p:cNvPr id="18" name="그림 17" descr="NCAS CI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50813"/>
            <a:ext cx="19351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모서리가 둥근 직사각형 18"/>
          <p:cNvSpPr/>
          <p:nvPr userDrawn="1"/>
        </p:nvSpPr>
        <p:spPr>
          <a:xfrm>
            <a:off x="6978650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 userDrawn="1"/>
        </p:nvSpPr>
        <p:spPr>
          <a:xfrm>
            <a:off x="800258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0" y="849313"/>
            <a:ext cx="9144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81565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결과보고</a:t>
            </a:r>
          </a:p>
        </p:txBody>
      </p:sp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6978650" y="571500"/>
            <a:ext cx="100965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정산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사업실적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490538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381C268-1EEC-450A-8306-FF4E7768B725}" type="slidenum">
              <a:rPr kumimoji="0" lang="ko-KR" altLang="en-US" sz="1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18573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28813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390683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030413" y="571500"/>
            <a:ext cx="6905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이용안내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054350" y="571500"/>
            <a:ext cx="6905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회원가입</a:t>
            </a:r>
          </a:p>
        </p:txBody>
      </p:sp>
      <p:sp>
        <p:nvSpPr>
          <p:cNvPr id="10" name="TextBox 23"/>
          <p:cNvSpPr txBox="1"/>
          <p:nvPr userDrawn="1"/>
        </p:nvSpPr>
        <p:spPr>
          <a:xfrm>
            <a:off x="25400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http://www.ncas.or.kr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11" name="TextBox 23"/>
          <p:cNvSpPr txBox="1"/>
          <p:nvPr userDrawn="1"/>
        </p:nvSpPr>
        <p:spPr>
          <a:xfrm>
            <a:off x="6810375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고객만족센터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1577-8751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379663" y="858838"/>
            <a:ext cx="0" cy="56149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/>
          <p:cNvSpPr/>
          <p:nvPr userDrawn="1"/>
        </p:nvSpPr>
        <p:spPr>
          <a:xfrm>
            <a:off x="49307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5954713" y="571500"/>
            <a:ext cx="1000125" cy="35718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5945188" y="571500"/>
            <a:ext cx="9540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교부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변경신청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08476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지원신청</a:t>
            </a:r>
          </a:p>
        </p:txBody>
      </p:sp>
      <p:pic>
        <p:nvPicPr>
          <p:cNvPr id="17" name="그림 16" descr="NCAS CI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50813"/>
            <a:ext cx="19351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40671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메뉴안내</a:t>
            </a:r>
          </a:p>
        </p:txBody>
      </p:sp>
      <p:sp>
        <p:nvSpPr>
          <p:cNvPr id="19" name="모서리가 둥근 직사각형 18"/>
          <p:cNvSpPr/>
          <p:nvPr userDrawn="1"/>
        </p:nvSpPr>
        <p:spPr>
          <a:xfrm>
            <a:off x="6978650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 userDrawn="1"/>
        </p:nvSpPr>
        <p:spPr>
          <a:xfrm>
            <a:off x="800258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0" y="849313"/>
            <a:ext cx="9144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81565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결과보고</a:t>
            </a:r>
          </a:p>
        </p:txBody>
      </p:sp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6978650" y="571500"/>
            <a:ext cx="100965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정산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사업실적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490538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n-ea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07C68AA-1800-48CF-AF44-3401ADC53531}" type="slidenum">
              <a:rPr kumimoji="0" lang="ko-KR" altLang="en-US" sz="1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18573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28813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390683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03041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이용안내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054350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회원가입</a:t>
            </a:r>
          </a:p>
        </p:txBody>
      </p:sp>
      <p:sp>
        <p:nvSpPr>
          <p:cNvPr id="10" name="TextBox 23"/>
          <p:cNvSpPr txBox="1"/>
          <p:nvPr userDrawn="1"/>
        </p:nvSpPr>
        <p:spPr>
          <a:xfrm>
            <a:off x="25400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http://www.ncas.or.kr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11" name="TextBox 23"/>
          <p:cNvSpPr txBox="1"/>
          <p:nvPr userDrawn="1"/>
        </p:nvSpPr>
        <p:spPr>
          <a:xfrm>
            <a:off x="6810375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고객만족센터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1577-8751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379663" y="858838"/>
            <a:ext cx="0" cy="56149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/>
          <p:cNvSpPr/>
          <p:nvPr userDrawn="1"/>
        </p:nvSpPr>
        <p:spPr>
          <a:xfrm>
            <a:off x="49307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59547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6978650" y="571500"/>
            <a:ext cx="1000125" cy="357188"/>
          </a:xfrm>
          <a:prstGeom prst="round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800258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5945188" y="571500"/>
            <a:ext cx="9540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교부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변경신청</a:t>
            </a: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508476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지원신청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0" y="849313"/>
            <a:ext cx="9144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" name="그림 19" descr="NCAS CI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50813"/>
            <a:ext cx="19351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0671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메뉴안내</a:t>
            </a:r>
          </a:p>
        </p:txBody>
      </p:sp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81565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결과보고</a:t>
            </a:r>
          </a:p>
        </p:txBody>
      </p:sp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6978650" y="571500"/>
            <a:ext cx="100965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정산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사업실적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490538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9BF11B2-1B13-48DC-ACEA-2EE7A941B913}" type="slidenum">
              <a:rPr kumimoji="0" lang="ko-KR" altLang="en-US" sz="1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0" y="836613"/>
            <a:ext cx="91440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8573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28813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모서리가 둥근 직사각형 7"/>
          <p:cNvSpPr/>
          <p:nvPr userDrawn="1"/>
        </p:nvSpPr>
        <p:spPr>
          <a:xfrm>
            <a:off x="390683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203041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이용안내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054350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회원가입</a:t>
            </a:r>
          </a:p>
        </p:txBody>
      </p:sp>
      <p:sp>
        <p:nvSpPr>
          <p:cNvPr id="11" name="TextBox 23"/>
          <p:cNvSpPr txBox="1"/>
          <p:nvPr userDrawn="1"/>
        </p:nvSpPr>
        <p:spPr>
          <a:xfrm>
            <a:off x="25400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http://www.ncas.or.kr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12" name="TextBox 23"/>
          <p:cNvSpPr txBox="1"/>
          <p:nvPr userDrawn="1"/>
        </p:nvSpPr>
        <p:spPr>
          <a:xfrm>
            <a:off x="6810375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고객만족센터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1577-8751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2379663" y="858838"/>
            <a:ext cx="0" cy="56149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 userDrawn="1"/>
        </p:nvSpPr>
        <p:spPr>
          <a:xfrm>
            <a:off x="49307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59547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8002588" y="571500"/>
            <a:ext cx="1000125" cy="35718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6978650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5945188" y="571500"/>
            <a:ext cx="9540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교부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변경신청</a:t>
            </a: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508476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지원신청</a:t>
            </a:r>
          </a:p>
        </p:txBody>
      </p:sp>
      <p:sp>
        <p:nvSpPr>
          <p:cNvPr id="20" name="직사각형 19"/>
          <p:cNvSpPr/>
          <p:nvPr userDrawn="1"/>
        </p:nvSpPr>
        <p:spPr>
          <a:xfrm>
            <a:off x="0" y="849313"/>
            <a:ext cx="9144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1" name="그림 20" descr="NCAS CI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50813"/>
            <a:ext cx="19351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40671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메뉴안내</a:t>
            </a:r>
          </a:p>
        </p:txBody>
      </p:sp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81565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결과보고</a:t>
            </a:r>
          </a:p>
        </p:txBody>
      </p:sp>
      <p:sp>
        <p:nvSpPr>
          <p:cNvPr id="24" name="TextBox 23"/>
          <p:cNvSpPr txBox="1">
            <a:spLocks noChangeArrowheads="1"/>
          </p:cNvSpPr>
          <p:nvPr userDrawn="1"/>
        </p:nvSpPr>
        <p:spPr bwMode="auto">
          <a:xfrm>
            <a:off x="6978650" y="571500"/>
            <a:ext cx="100965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정산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사업실적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41" r:id="rId1"/>
    <p:sldLayoutId id="2147485442" r:id="rId2"/>
    <p:sldLayoutId id="2147485443" r:id="rId3"/>
    <p:sldLayoutId id="2147485444" r:id="rId4"/>
    <p:sldLayoutId id="2147485445" r:id="rId5"/>
    <p:sldLayoutId id="2147485446" r:id="rId6"/>
    <p:sldLayoutId id="2147485447" r:id="rId7"/>
    <p:sldLayoutId id="2147485448" r:id="rId8"/>
    <p:sldLayoutId id="214748544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2010년\1004\자통3차\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2FA380A-20FA-4C88-937E-49C9484BBBE5}" type="slidenum">
              <a:rPr kumimoji="0" lang="ko-KR" altLang="en-US" sz="1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2010년\1004\자통3차\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A4CE6BA-F3BA-4898-A183-972AC43D52C1}" type="slidenum">
              <a:rPr kumimoji="0" lang="ko-KR" altLang="en-US" sz="1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24.emf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8" descr="2016 매뉴얼 표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그림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" y="620713"/>
            <a:ext cx="26892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544513" y="1557338"/>
            <a:ext cx="8056562" cy="1431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3200" b="1" spc="-200" dirty="0" smtClean="0">
                <a:latin typeface="나눔고딕" pitchFamily="50" charset="-127"/>
                <a:ea typeface="나눔고딕" pitchFamily="50" charset="-127"/>
              </a:rPr>
              <a:t>2019</a:t>
            </a:r>
            <a:r>
              <a:rPr lang="ko-KR" altLang="en-US" sz="3200" b="1" spc="-200" dirty="0" smtClean="0">
                <a:latin typeface="나눔고딕" pitchFamily="50" charset="-127"/>
                <a:ea typeface="나눔고딕" pitchFamily="50" charset="-127"/>
              </a:rPr>
              <a:t>년  </a:t>
            </a:r>
            <a:r>
              <a:rPr lang="ko-KR" altLang="en-US" sz="3200" b="1" spc="-200" dirty="0" smtClean="0">
                <a:latin typeface="나눔고딕" pitchFamily="50" charset="-127"/>
                <a:ea typeface="나눔고딕" pitchFamily="50" charset="-127"/>
              </a:rPr>
              <a:t>국가문화예술지원시스템 사용방법</a:t>
            </a:r>
            <a:endParaRPr lang="ko-KR" altLang="en-US" sz="3200" spc="-2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3000" dirty="0" err="1" smtClean="0">
                <a:latin typeface="나눔바른고딕" pitchFamily="50" charset="-127"/>
                <a:ea typeface="나눔바른고딕" pitchFamily="50" charset="-127"/>
              </a:rPr>
              <a:t>회원가입ㆍ지원신청</a:t>
            </a:r>
            <a:endParaRPr lang="en-US" altLang="ko-KR" sz="30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5420" y="5589300"/>
            <a:ext cx="6416831" cy="20018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701" kern="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 자료는 당사에게만 제공되는 자료로 당사의 동의 없이 본 자료를 무단으로 복제 전송 인용 배포하는 행위는 법으로 금지되어 있습니다.</a:t>
            </a:r>
            <a:r>
              <a:rPr lang="en-US" altLang="ko-KR" sz="701" kern="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701" kern="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" y="5783263"/>
            <a:ext cx="3095625" cy="1079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lang="en-US" altLang="ko-KR" sz="70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Copyrights 2015. Arts Council Korea.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2330450" y="854075"/>
            <a:ext cx="176213" cy="563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483" name="Picture 253" descr="26"/>
          <p:cNvPicPr preferRelativeResize="0">
            <a:picLocks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500063" y="2520950"/>
            <a:ext cx="2071687" cy="1214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484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71500" y="2592388"/>
            <a:ext cx="1905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9" descr="image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214438"/>
            <a:ext cx="22145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6" name="그룹 39"/>
          <p:cNvGrpSpPr>
            <a:grpSpLocks/>
          </p:cNvGrpSpPr>
          <p:nvPr/>
        </p:nvGrpSpPr>
        <p:grpSpPr bwMode="auto">
          <a:xfrm>
            <a:off x="2857500" y="1257300"/>
            <a:ext cx="363538" cy="868363"/>
            <a:chOff x="4390231" y="2994818"/>
            <a:chExt cx="363537" cy="868363"/>
          </a:xfrm>
        </p:grpSpPr>
        <p:pic>
          <p:nvPicPr>
            <p:cNvPr id="20522" name="Picture 635" descr="세모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4184975" y="3294388"/>
              <a:ext cx="868363" cy="269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3" name="Picture 636" descr="세모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4090661" y="3294388"/>
              <a:ext cx="868363" cy="269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7" name="Picture 79" descr="image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2488" y="1214438"/>
            <a:ext cx="22161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9" descr="image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1214438"/>
            <a:ext cx="22145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9" name="그룹 42"/>
          <p:cNvGrpSpPr>
            <a:grpSpLocks/>
          </p:cNvGrpSpPr>
          <p:nvPr/>
        </p:nvGrpSpPr>
        <p:grpSpPr bwMode="auto">
          <a:xfrm>
            <a:off x="5857875" y="1257300"/>
            <a:ext cx="363538" cy="868363"/>
            <a:chOff x="4390231" y="2994818"/>
            <a:chExt cx="363537" cy="868363"/>
          </a:xfrm>
        </p:grpSpPr>
        <p:pic>
          <p:nvPicPr>
            <p:cNvPr id="20520" name="Picture 635" descr="세모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4184975" y="3294388"/>
              <a:ext cx="868363" cy="269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1" name="Picture 636" descr="세모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4090661" y="3294388"/>
              <a:ext cx="868363" cy="269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37"/>
          <p:cNvSpPr txBox="1">
            <a:spLocks noChangeArrowheads="1"/>
          </p:cNvSpPr>
          <p:nvPr/>
        </p:nvSpPr>
        <p:spPr bwMode="gray">
          <a:xfrm>
            <a:off x="1239838" y="1714500"/>
            <a:ext cx="11477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2038" tIns="46019" rIns="92038" bIns="46019">
            <a:spAutoFit/>
          </a:bodyPr>
          <a:lstStyle/>
          <a:p>
            <a:pPr algn="ctr" latinLnBrk="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본인확인</a:t>
            </a: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gray">
          <a:xfrm>
            <a:off x="4227513" y="1714500"/>
            <a:ext cx="1146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2038" tIns="46019" rIns="92038" bIns="46019">
            <a:spAutoFit/>
          </a:bodyPr>
          <a:lstStyle/>
          <a:p>
            <a:pPr algn="ctr" latinLnBrk="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정보작성</a:t>
            </a: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gray">
          <a:xfrm>
            <a:off x="7178675" y="1714500"/>
            <a:ext cx="1147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2038" tIns="46019" rIns="92038" bIns="46019">
            <a:spAutoFit/>
          </a:bodyPr>
          <a:lstStyle/>
          <a:p>
            <a:pPr algn="ctr" latinLnBrk="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가입완료</a:t>
            </a:r>
          </a:p>
        </p:txBody>
      </p:sp>
      <p:sp>
        <p:nvSpPr>
          <p:cNvPr id="20493" name="TextBox 49"/>
          <p:cNvSpPr txBox="1">
            <a:spLocks noChangeArrowheads="1"/>
          </p:cNvSpPr>
          <p:nvPr/>
        </p:nvSpPr>
        <p:spPr bwMode="auto">
          <a:xfrm>
            <a:off x="979488" y="2662238"/>
            <a:ext cx="1076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 dirty="0">
                <a:latin typeface="나눔고딕" pitchFamily="50" charset="-127"/>
                <a:ea typeface="나눔고딕" pitchFamily="50" charset="-127"/>
              </a:rPr>
              <a:t>휴대폰 인증</a:t>
            </a:r>
          </a:p>
        </p:txBody>
      </p:sp>
      <p:sp>
        <p:nvSpPr>
          <p:cNvPr id="20494" name="TextBox 50"/>
          <p:cNvSpPr txBox="1">
            <a:spLocks noChangeArrowheads="1"/>
          </p:cNvSpPr>
          <p:nvPr/>
        </p:nvSpPr>
        <p:spPr bwMode="auto">
          <a:xfrm>
            <a:off x="588963" y="3049588"/>
            <a:ext cx="981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 이름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생년월일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휴대폰 번호</a:t>
            </a:r>
          </a:p>
        </p:txBody>
      </p:sp>
      <p:pic>
        <p:nvPicPr>
          <p:cNvPr id="20495" name="Picture 253" descr="26"/>
          <p:cNvPicPr preferRelativeResize="0">
            <a:picLocks noChangeArrowheads="1"/>
          </p:cNvPicPr>
          <p:nvPr/>
        </p:nvPicPr>
        <p:blipFill>
          <a:blip r:embed="rId7" cstate="print">
            <a:lum bright="-6000" contrast="6000"/>
          </a:blip>
          <a:srcRect/>
          <a:stretch>
            <a:fillRect/>
          </a:stretch>
        </p:blipFill>
        <p:spPr bwMode="auto">
          <a:xfrm>
            <a:off x="500063" y="3781425"/>
            <a:ext cx="2071687" cy="1025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496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71500" y="3852863"/>
            <a:ext cx="1905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TextBox 53"/>
          <p:cNvSpPr txBox="1">
            <a:spLocks noChangeArrowheads="1"/>
          </p:cNvSpPr>
          <p:nvPr/>
        </p:nvSpPr>
        <p:spPr bwMode="auto">
          <a:xfrm>
            <a:off x="979488" y="3922713"/>
            <a:ext cx="1076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>
                <a:latin typeface="나눔고딕" pitchFamily="50" charset="-127"/>
                <a:ea typeface="나눔고딕" pitchFamily="50" charset="-127"/>
              </a:rPr>
              <a:t>아이핀 인증</a:t>
            </a:r>
          </a:p>
        </p:txBody>
      </p:sp>
      <p:sp>
        <p:nvSpPr>
          <p:cNvPr id="20498" name="TextBox 54"/>
          <p:cNvSpPr txBox="1">
            <a:spLocks noChangeArrowheads="1"/>
          </p:cNvSpPr>
          <p:nvPr/>
        </p:nvSpPr>
        <p:spPr bwMode="auto">
          <a:xfrm>
            <a:off x="588963" y="4310063"/>
            <a:ext cx="12477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 아이핀 아이디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아이핀 비밀번호</a:t>
            </a:r>
          </a:p>
        </p:txBody>
      </p:sp>
      <p:pic>
        <p:nvPicPr>
          <p:cNvPr id="20499" name="Picture 253" descr="26"/>
          <p:cNvPicPr preferRelativeResize="0">
            <a:picLocks noChangeArrowheads="1"/>
          </p:cNvPicPr>
          <p:nvPr/>
        </p:nvPicPr>
        <p:blipFill>
          <a:blip r:embed="rId8" cstate="print">
            <a:lum bright="-6000" contrast="6000"/>
          </a:blip>
          <a:srcRect/>
          <a:stretch>
            <a:fillRect/>
          </a:stretch>
        </p:blipFill>
        <p:spPr bwMode="auto">
          <a:xfrm>
            <a:off x="500063" y="4835525"/>
            <a:ext cx="2071687" cy="1185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00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71500" y="490696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TextBox 57"/>
          <p:cNvSpPr txBox="1">
            <a:spLocks noChangeArrowheads="1"/>
          </p:cNvSpPr>
          <p:nvPr/>
        </p:nvSpPr>
        <p:spPr bwMode="auto">
          <a:xfrm>
            <a:off x="979488" y="4976813"/>
            <a:ext cx="1100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나눔고딕" pitchFamily="50" charset="-127"/>
                <a:ea typeface="나눔고딕" pitchFamily="50" charset="-127"/>
              </a:rPr>
              <a:t>E-Mail </a:t>
            </a:r>
            <a:r>
              <a:rPr lang="ko-KR" altLang="en-US" sz="1400" b="1">
                <a:latin typeface="나눔고딕" pitchFamily="50" charset="-127"/>
                <a:ea typeface="나눔고딕" pitchFamily="50" charset="-127"/>
              </a:rPr>
              <a:t>인증</a:t>
            </a:r>
          </a:p>
        </p:txBody>
      </p:sp>
      <p:sp>
        <p:nvSpPr>
          <p:cNvPr id="20502" name="TextBox 58"/>
          <p:cNvSpPr txBox="1">
            <a:spLocks noChangeArrowheads="1"/>
          </p:cNvSpPr>
          <p:nvPr/>
        </p:nvSpPr>
        <p:spPr bwMode="auto">
          <a:xfrm>
            <a:off x="588963" y="5365750"/>
            <a:ext cx="1311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 이름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생년월일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전자메일</a:t>
            </a: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(e-mail)</a:t>
            </a:r>
            <a:endParaRPr lang="ko-KR" altLang="en-US" sz="110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03" name="Picture 253" descr="26"/>
          <p:cNvPicPr preferRelativeResize="0">
            <a:picLocks noChangeArrowheads="1"/>
          </p:cNvPicPr>
          <p:nvPr/>
        </p:nvPicPr>
        <p:blipFill>
          <a:blip r:embed="rId9" cstate="print">
            <a:lum bright="-6000" contrast="6000"/>
          </a:blip>
          <a:srcRect/>
          <a:stretch>
            <a:fillRect/>
          </a:stretch>
        </p:blipFill>
        <p:spPr bwMode="auto">
          <a:xfrm>
            <a:off x="3429000" y="2520950"/>
            <a:ext cx="2071688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04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500438" y="2592388"/>
            <a:ext cx="1905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TextBox 61"/>
          <p:cNvSpPr txBox="1">
            <a:spLocks noChangeArrowheads="1"/>
          </p:cNvSpPr>
          <p:nvPr/>
        </p:nvSpPr>
        <p:spPr bwMode="auto">
          <a:xfrm>
            <a:off x="3883025" y="2662238"/>
            <a:ext cx="124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>
                <a:latin typeface="나눔고딕" pitchFamily="50" charset="-127"/>
                <a:ea typeface="나눔고딕" pitchFamily="50" charset="-127"/>
              </a:rPr>
              <a:t>필수입력 정보</a:t>
            </a:r>
          </a:p>
        </p:txBody>
      </p:sp>
      <p:sp>
        <p:nvSpPr>
          <p:cNvPr id="20506" name="TextBox 62"/>
          <p:cNvSpPr txBox="1">
            <a:spLocks noChangeArrowheads="1"/>
          </p:cNvSpPr>
          <p:nvPr/>
        </p:nvSpPr>
        <p:spPr bwMode="auto">
          <a:xfrm>
            <a:off x="3517900" y="3049588"/>
            <a:ext cx="8080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 이름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생년월일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성별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아이디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비밀번호</a:t>
            </a:r>
          </a:p>
        </p:txBody>
      </p:sp>
      <p:pic>
        <p:nvPicPr>
          <p:cNvPr id="20507" name="Picture 253" descr="26"/>
          <p:cNvPicPr preferRelativeResize="0">
            <a:picLocks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3429000" y="4124325"/>
            <a:ext cx="2071688" cy="1214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08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500438" y="4195763"/>
            <a:ext cx="1905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9" name="TextBox 65"/>
          <p:cNvSpPr txBox="1">
            <a:spLocks noChangeArrowheads="1"/>
          </p:cNvSpPr>
          <p:nvPr/>
        </p:nvSpPr>
        <p:spPr bwMode="auto">
          <a:xfrm>
            <a:off x="3883025" y="4265613"/>
            <a:ext cx="1193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>
                <a:latin typeface="나눔고딕" pitchFamily="50" charset="-127"/>
                <a:ea typeface="나눔고딕" pitchFamily="50" charset="-127"/>
              </a:rPr>
              <a:t>기타필수입력</a:t>
            </a:r>
          </a:p>
        </p:txBody>
      </p:sp>
      <p:sp>
        <p:nvSpPr>
          <p:cNvPr id="20510" name="TextBox 66"/>
          <p:cNvSpPr txBox="1">
            <a:spLocks noChangeArrowheads="1"/>
          </p:cNvSpPr>
          <p:nvPr/>
        </p:nvSpPr>
        <p:spPr bwMode="auto">
          <a:xfrm>
            <a:off x="3517900" y="4652963"/>
            <a:ext cx="17160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e-mail,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휴대폰번호</a:t>
            </a: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일반전화번호 중 한가지 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이상 필수입력</a:t>
            </a:r>
          </a:p>
        </p:txBody>
      </p:sp>
      <p:sp>
        <p:nvSpPr>
          <p:cNvPr id="20511" name="TextBox 67"/>
          <p:cNvSpPr txBox="1">
            <a:spLocks noChangeArrowheads="1"/>
          </p:cNvSpPr>
          <p:nvPr/>
        </p:nvSpPr>
        <p:spPr bwMode="auto">
          <a:xfrm>
            <a:off x="500063" y="1285875"/>
            <a:ext cx="763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나눔고딕" pitchFamily="50" charset="-127"/>
                <a:ea typeface="나눔고딕" pitchFamily="50" charset="-127"/>
              </a:rPr>
              <a:t>STEP 1</a:t>
            </a:r>
            <a:endParaRPr lang="ko-KR" altLang="en-US" sz="14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512" name="TextBox 68"/>
          <p:cNvSpPr txBox="1">
            <a:spLocks noChangeArrowheads="1"/>
          </p:cNvSpPr>
          <p:nvPr/>
        </p:nvSpPr>
        <p:spPr bwMode="auto">
          <a:xfrm>
            <a:off x="3467100" y="1285875"/>
            <a:ext cx="763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나눔고딕" pitchFamily="50" charset="-127"/>
                <a:ea typeface="나눔고딕" pitchFamily="50" charset="-127"/>
              </a:rPr>
              <a:t>STEP 2</a:t>
            </a:r>
            <a:endParaRPr lang="ko-KR" altLang="en-US" sz="14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513" name="TextBox 69"/>
          <p:cNvSpPr txBox="1">
            <a:spLocks noChangeArrowheads="1"/>
          </p:cNvSpPr>
          <p:nvPr/>
        </p:nvSpPr>
        <p:spPr bwMode="auto">
          <a:xfrm>
            <a:off x="6467475" y="1285875"/>
            <a:ext cx="763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나눔고딕" pitchFamily="50" charset="-127"/>
                <a:ea typeface="나눔고딕" pitchFamily="50" charset="-127"/>
              </a:rPr>
              <a:t>STEP 3</a:t>
            </a:r>
            <a:endParaRPr lang="ko-KR" altLang="en-US" sz="1400" b="1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500063" y="2428875"/>
            <a:ext cx="8001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2979738" y="2286000"/>
            <a:ext cx="0" cy="40005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5940425" y="2286000"/>
            <a:ext cx="0" cy="40005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7" name="TextBox 75"/>
          <p:cNvSpPr txBox="1">
            <a:spLocks noChangeArrowheads="1"/>
          </p:cNvSpPr>
          <p:nvPr/>
        </p:nvSpPr>
        <p:spPr bwMode="auto">
          <a:xfrm>
            <a:off x="3389313" y="5449888"/>
            <a:ext cx="24066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이름 </a:t>
            </a:r>
            <a:r>
              <a:rPr lang="en-US" altLang="ko-KR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+ e-mail,  </a:t>
            </a:r>
          </a:p>
          <a:p>
            <a:r>
              <a:rPr lang="ko-KR" altLang="en-US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이름 </a:t>
            </a:r>
            <a:r>
              <a:rPr lang="en-US" altLang="ko-KR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+ </a:t>
            </a:r>
            <a:r>
              <a:rPr lang="ko-KR" altLang="en-US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휴대폰번호</a:t>
            </a:r>
            <a:r>
              <a:rPr lang="en-US" altLang="ko-KR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r>
              <a:rPr lang="ko-KR" altLang="en-US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이름 </a:t>
            </a:r>
            <a:r>
              <a:rPr lang="en-US" altLang="ko-KR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+ </a:t>
            </a:r>
            <a:r>
              <a:rPr lang="ko-KR" altLang="en-US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전화번호로</a:t>
            </a:r>
            <a:r>
              <a:rPr lang="en-US" altLang="ko-KR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중복 가입 확인</a:t>
            </a:r>
          </a:p>
        </p:txBody>
      </p:sp>
      <p:sp>
        <p:nvSpPr>
          <p:cNvPr id="20518" name="TextBox 48"/>
          <p:cNvSpPr txBox="1">
            <a:spLocks noChangeArrowheads="1"/>
          </p:cNvSpPr>
          <p:nvPr/>
        </p:nvSpPr>
        <p:spPr bwMode="auto">
          <a:xfrm>
            <a:off x="539750" y="6092825"/>
            <a:ext cx="18716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100" b="1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개인정보보호법  준수</a:t>
            </a:r>
          </a:p>
        </p:txBody>
      </p:sp>
      <p:sp>
        <p:nvSpPr>
          <p:cNvPr id="20519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1425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개인회원 가입 절차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2400" y="1080000"/>
            <a:ext cx="6544800" cy="5353200"/>
          </a:xfrm>
          <a:prstGeom prst="rect">
            <a:avLst/>
          </a:prstGeom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_1</a:t>
            </a:r>
          </a:p>
        </p:txBody>
      </p:sp>
      <p:sp>
        <p:nvSpPr>
          <p:cNvPr id="21508" name="TextBox 24"/>
          <p:cNvSpPr txBox="1">
            <a:spLocks noChangeArrowheads="1"/>
          </p:cNvSpPr>
          <p:nvPr/>
        </p:nvSpPr>
        <p:spPr bwMode="auto">
          <a:xfrm>
            <a:off x="388938" y="1096963"/>
            <a:ext cx="20224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국가문화예술지원시스템 접속</a:t>
            </a:r>
            <a:endParaRPr lang="en-US" altLang="ko-KR" sz="10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웹 브라우저에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국가문화예술지원시스템의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주소를 입력 후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엔터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http://www.ncas.or.kr</a:t>
            </a:r>
          </a:p>
        </p:txBody>
      </p:sp>
      <p:sp>
        <p:nvSpPr>
          <p:cNvPr id="5" name="타원 4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07950" y="23510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388938" y="2362200"/>
            <a:ext cx="9826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회원가입 클릭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769596" y="1078391"/>
            <a:ext cx="1511300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547094" y="105496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36145" y="2731981"/>
            <a:ext cx="433387" cy="2190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2411413" y="256320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569029" y="1657079"/>
            <a:ext cx="1679392" cy="3603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7" descr="회원가입-개인-2016-로고수정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825" y="1008063"/>
            <a:ext cx="63976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79"/>
          <p:cNvSpPr txBox="1">
            <a:spLocks noChangeArrowheads="1"/>
          </p:cNvSpPr>
          <p:nvPr/>
        </p:nvSpPr>
        <p:spPr bwMode="auto">
          <a:xfrm>
            <a:off x="388938" y="1079500"/>
            <a:ext cx="16240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개인회원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가입하기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클릭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주민등록이 국내에 등록된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사람이 선택</a:t>
            </a:r>
          </a:p>
        </p:txBody>
      </p:sp>
      <p:sp>
        <p:nvSpPr>
          <p:cNvPr id="4" name="타원 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0" y="2708275"/>
            <a:ext cx="1714500" cy="18732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2700338" y="25669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8" descr="new-회원가입-개인-1단계-1.bmp"/>
          <p:cNvPicPr>
            <a:picLocks noChangeAspect="1"/>
          </p:cNvPicPr>
          <p:nvPr/>
        </p:nvPicPr>
        <p:blipFill>
          <a:blip r:embed="rId2" cstate="print"/>
          <a:srcRect t="18491" b="23145"/>
          <a:stretch>
            <a:fillRect/>
          </a:stretch>
        </p:blipFill>
        <p:spPr bwMode="auto">
          <a:xfrm>
            <a:off x="2555875" y="1268413"/>
            <a:ext cx="6443663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타원 2"/>
          <p:cNvSpPr>
            <a:spLocks noChangeAspect="1"/>
          </p:cNvSpPr>
          <p:nvPr/>
        </p:nvSpPr>
        <p:spPr>
          <a:xfrm>
            <a:off x="107950" y="1079500"/>
            <a:ext cx="284163" cy="2841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타원 3"/>
          <p:cNvSpPr>
            <a:spLocks noChangeAspect="1"/>
          </p:cNvSpPr>
          <p:nvPr/>
        </p:nvSpPr>
        <p:spPr>
          <a:xfrm>
            <a:off x="107950" y="2266950"/>
            <a:ext cx="284163" cy="2841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388938" y="1079500"/>
            <a:ext cx="1951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이용약관 동의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이용약관 동의 합니다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에 체크</a:t>
            </a:r>
          </a:p>
        </p:txBody>
      </p: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388938" y="2271713"/>
            <a:ext cx="19510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개인정보 수집 및 이용동의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개인정보 수집 및 이용 동의에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동의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선택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97775" y="3703638"/>
            <a:ext cx="1214438" cy="2381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>
            <a:spLocks noChangeAspect="1"/>
          </p:cNvSpPr>
          <p:nvPr/>
        </p:nvSpPr>
        <p:spPr>
          <a:xfrm>
            <a:off x="7405688" y="3576638"/>
            <a:ext cx="284162" cy="28416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740650" y="5835650"/>
            <a:ext cx="1063625" cy="23971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타원 9"/>
          <p:cNvSpPr>
            <a:spLocks noChangeAspect="1"/>
          </p:cNvSpPr>
          <p:nvPr/>
        </p:nvSpPr>
        <p:spPr>
          <a:xfrm>
            <a:off x="7524750" y="5665788"/>
            <a:ext cx="284163" cy="28416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33" descr="new-회원가입-개인-1단계-1.bmp"/>
          <p:cNvPicPr>
            <a:picLocks noChangeAspect="1"/>
          </p:cNvPicPr>
          <p:nvPr/>
        </p:nvPicPr>
        <p:blipFill>
          <a:blip r:embed="rId2" cstate="print"/>
          <a:srcRect t="49847"/>
          <a:stretch>
            <a:fillRect/>
          </a:stretch>
        </p:blipFill>
        <p:spPr bwMode="auto">
          <a:xfrm>
            <a:off x="2555875" y="1266825"/>
            <a:ext cx="644366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2555875" y="3603625"/>
            <a:ext cx="6408738" cy="22018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2428875" y="34067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76550" y="4021138"/>
            <a:ext cx="1649413" cy="1547812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2760663" y="38766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49825" y="4019550"/>
            <a:ext cx="1649413" cy="1547813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010400" y="4019550"/>
            <a:ext cx="1649413" cy="1547813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4846638" y="38766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6891338" y="38766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07950" y="21685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8938" y="1079500"/>
            <a:ext cx="19510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본인확인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휴대폰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아이핀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이메일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중 원하는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인증절차 선택하여 본인 확인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sp>
        <p:nvSpPr>
          <p:cNvPr id="14" name="타원 13"/>
          <p:cNvSpPr/>
          <p:nvPr/>
        </p:nvSpPr>
        <p:spPr>
          <a:xfrm>
            <a:off x="107950" y="29654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8938" y="2182813"/>
            <a:ext cx="8556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휴대폰 인증</a:t>
            </a:r>
          </a:p>
        </p:txBody>
      </p:sp>
      <p:sp>
        <p:nvSpPr>
          <p:cNvPr id="16" name="타원 15"/>
          <p:cNvSpPr/>
          <p:nvPr/>
        </p:nvSpPr>
        <p:spPr>
          <a:xfrm>
            <a:off x="107950" y="37909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8938" y="2987675"/>
            <a:ext cx="8556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아이핀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인증</a:t>
            </a:r>
          </a:p>
        </p:txBody>
      </p: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388938" y="3806825"/>
            <a:ext cx="860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E-mail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인증</a:t>
            </a:r>
          </a:p>
        </p:txBody>
      </p:sp>
      <p:sp>
        <p:nvSpPr>
          <p:cNvPr id="24595" name="TextBox 18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28" descr="회원가입-개인-1단계-휴대폰인증-2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050" y="1263650"/>
            <a:ext cx="4935538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타원 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388938" y="1079500"/>
            <a:ext cx="7302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이름 입력</a:t>
            </a:r>
          </a:p>
        </p:txBody>
      </p:sp>
      <p:sp>
        <p:nvSpPr>
          <p:cNvPr id="5" name="타원 4"/>
          <p:cNvSpPr/>
          <p:nvPr/>
        </p:nvSpPr>
        <p:spPr>
          <a:xfrm>
            <a:off x="107950" y="17240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388938" y="1724025"/>
            <a:ext cx="14144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생년월일 입력</a:t>
            </a:r>
            <a:r>
              <a:rPr lang="en-US" altLang="ko-KR" sz="1050" b="1">
                <a:latin typeface="나눔고딕" pitchFamily="50" charset="-127"/>
                <a:ea typeface="나눔고딕" pitchFamily="50" charset="-127"/>
              </a:rPr>
              <a:t>(8</a:t>
            </a: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자리</a:t>
            </a:r>
            <a:r>
              <a:rPr lang="en-US" altLang="ko-KR" sz="1050" b="1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05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107950" y="23749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30"/>
          <p:cNvSpPr txBox="1">
            <a:spLocks noChangeArrowheads="1"/>
          </p:cNvSpPr>
          <p:nvPr/>
        </p:nvSpPr>
        <p:spPr bwMode="auto">
          <a:xfrm>
            <a:off x="388938" y="2374900"/>
            <a:ext cx="19478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휴대폰 번호 선택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본인이 사용하는 휴대전화 번호 입력</a:t>
            </a:r>
          </a:p>
        </p:txBody>
      </p:sp>
      <p:sp>
        <p:nvSpPr>
          <p:cNvPr id="9" name="타원 8"/>
          <p:cNvSpPr/>
          <p:nvPr/>
        </p:nvSpPr>
        <p:spPr>
          <a:xfrm>
            <a:off x="107950" y="31527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388938" y="3152775"/>
            <a:ext cx="12747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인증번호 받기 클릭</a:t>
            </a:r>
          </a:p>
        </p:txBody>
      </p:sp>
      <p:sp>
        <p:nvSpPr>
          <p:cNvPr id="11" name="타원 10"/>
          <p:cNvSpPr/>
          <p:nvPr/>
        </p:nvSpPr>
        <p:spPr>
          <a:xfrm>
            <a:off x="107950" y="37798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388938" y="3779838"/>
            <a:ext cx="9826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인증번호 입력</a:t>
            </a:r>
          </a:p>
        </p:txBody>
      </p:sp>
      <p:sp>
        <p:nvSpPr>
          <p:cNvPr id="13" name="TextBox 35"/>
          <p:cNvSpPr txBox="1">
            <a:spLocks noChangeArrowheads="1"/>
          </p:cNvSpPr>
          <p:nvPr/>
        </p:nvSpPr>
        <p:spPr bwMode="auto">
          <a:xfrm>
            <a:off x="173038" y="5084763"/>
            <a:ext cx="2022475" cy="900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최초 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인증번호 받기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시도 후 </a:t>
            </a:r>
            <a:endParaRPr lang="en-US" altLang="ko-KR" sz="105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분내  문자가 도착하지 않으면 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차  재시도  실시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>
              <a:defRPr/>
            </a:pP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이후에도  도착하지 않으면  </a:t>
            </a:r>
            <a:endParaRPr lang="en-US" altLang="ko-KR" sz="105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고객센터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(1577-8751)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로 문의</a:t>
            </a:r>
          </a:p>
        </p:txBody>
      </p:sp>
      <p:sp>
        <p:nvSpPr>
          <p:cNvPr id="14" name="타원 13"/>
          <p:cNvSpPr/>
          <p:nvPr/>
        </p:nvSpPr>
        <p:spPr>
          <a:xfrm>
            <a:off x="107950" y="44386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34"/>
          <p:cNvSpPr txBox="1">
            <a:spLocks noChangeArrowheads="1"/>
          </p:cNvSpPr>
          <p:nvPr/>
        </p:nvSpPr>
        <p:spPr bwMode="auto">
          <a:xfrm>
            <a:off x="388938" y="4438650"/>
            <a:ext cx="10207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확인 버튼 클릭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652838" y="2349500"/>
            <a:ext cx="1836737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519488" y="21605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662363" y="2757488"/>
            <a:ext cx="1836737" cy="2873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662363" y="3162300"/>
            <a:ext cx="2628900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3519488" y="25765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3519488" y="29987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189663" y="3557588"/>
            <a:ext cx="1044575" cy="2873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752975" y="3575050"/>
            <a:ext cx="1287463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4557713" y="35210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7164388" y="35226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995863" y="4835525"/>
            <a:ext cx="900112" cy="3238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4830763" y="47021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628" name="TextBox 27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19" descr="회원가입-개인-1단계-아이핀인증-2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1000125"/>
            <a:ext cx="414655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4310063" y="2428875"/>
            <a:ext cx="2016125" cy="4953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4175125" y="22399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310063" y="2990850"/>
            <a:ext cx="2016125" cy="5715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4175125" y="28019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25888" y="3667125"/>
            <a:ext cx="793750" cy="10858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3748088" y="35385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388938" y="1079500"/>
            <a:ext cx="16097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아이핀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ID,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비밀번호 입력</a:t>
            </a:r>
          </a:p>
        </p:txBody>
      </p:sp>
      <p:sp>
        <p:nvSpPr>
          <p:cNvPr id="11" name="타원 10"/>
          <p:cNvSpPr/>
          <p:nvPr/>
        </p:nvSpPr>
        <p:spPr>
          <a:xfrm>
            <a:off x="107950" y="18764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388938" y="1885950"/>
            <a:ext cx="6905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문자입력</a:t>
            </a:r>
          </a:p>
        </p:txBody>
      </p:sp>
      <p:sp>
        <p:nvSpPr>
          <p:cNvPr id="13" name="타원 12"/>
          <p:cNvSpPr/>
          <p:nvPr/>
        </p:nvSpPr>
        <p:spPr>
          <a:xfrm>
            <a:off x="107950" y="26717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388938" y="2690813"/>
            <a:ext cx="10207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확인 버튼 클릭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6361113" y="2432050"/>
            <a:ext cx="617537" cy="4921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6289675" y="22637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07950" y="34496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27"/>
          <p:cNvSpPr txBox="1">
            <a:spLocks noChangeArrowheads="1"/>
          </p:cNvSpPr>
          <p:nvPr/>
        </p:nvSpPr>
        <p:spPr bwMode="auto">
          <a:xfrm>
            <a:off x="388938" y="3479800"/>
            <a:ext cx="16208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아이핀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신규발급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아이핀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아이디가 없으신 분은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신규발급 클릭하여 계속 진행</a:t>
            </a:r>
          </a:p>
        </p:txBody>
      </p:sp>
      <p:sp>
        <p:nvSpPr>
          <p:cNvPr id="26643" name="TextBox 18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그림 28" descr="회원가입-개인-1단계-이메일인증-2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0588" y="1573213"/>
            <a:ext cx="472916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타원 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4"/>
          <p:cNvSpPr txBox="1">
            <a:spLocks noChangeArrowheads="1"/>
          </p:cNvSpPr>
          <p:nvPr/>
        </p:nvSpPr>
        <p:spPr bwMode="auto">
          <a:xfrm>
            <a:off x="388938" y="1079500"/>
            <a:ext cx="7302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이름 입력</a:t>
            </a:r>
          </a:p>
        </p:txBody>
      </p:sp>
      <p:sp>
        <p:nvSpPr>
          <p:cNvPr id="5" name="타원 4"/>
          <p:cNvSpPr/>
          <p:nvPr/>
        </p:nvSpPr>
        <p:spPr>
          <a:xfrm>
            <a:off x="107950" y="17240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388938" y="1724025"/>
            <a:ext cx="14144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생년월일 입력</a:t>
            </a:r>
            <a:r>
              <a:rPr lang="en-US" altLang="ko-KR" sz="1050" b="1">
                <a:latin typeface="나눔고딕" pitchFamily="50" charset="-127"/>
                <a:ea typeface="나눔고딕" pitchFamily="50" charset="-127"/>
              </a:rPr>
              <a:t>(8</a:t>
            </a: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자리</a:t>
            </a:r>
            <a:r>
              <a:rPr lang="en-US" altLang="ko-KR" sz="1050" b="1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05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107950" y="23749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38"/>
          <p:cNvSpPr txBox="1">
            <a:spLocks noChangeArrowheads="1"/>
          </p:cNvSpPr>
          <p:nvPr/>
        </p:nvSpPr>
        <p:spPr bwMode="auto">
          <a:xfrm>
            <a:off x="388938" y="2374900"/>
            <a:ext cx="11525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E-mail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주소 입력</a:t>
            </a:r>
          </a:p>
        </p:txBody>
      </p:sp>
      <p:sp>
        <p:nvSpPr>
          <p:cNvPr id="9" name="타원 8"/>
          <p:cNvSpPr/>
          <p:nvPr/>
        </p:nvSpPr>
        <p:spPr>
          <a:xfrm>
            <a:off x="107950" y="30099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388938" y="3009900"/>
            <a:ext cx="13128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인증메일 받기  클릭</a:t>
            </a:r>
          </a:p>
        </p:txBody>
      </p:sp>
      <p:sp>
        <p:nvSpPr>
          <p:cNvPr id="11" name="타원 10"/>
          <p:cNvSpPr/>
          <p:nvPr/>
        </p:nvSpPr>
        <p:spPr>
          <a:xfrm>
            <a:off x="107950" y="36369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388938" y="3636963"/>
            <a:ext cx="9826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인증문자 입력</a:t>
            </a:r>
          </a:p>
        </p:txBody>
      </p:sp>
      <p:sp>
        <p:nvSpPr>
          <p:cNvPr id="13" name="타원 12"/>
          <p:cNvSpPr/>
          <p:nvPr/>
        </p:nvSpPr>
        <p:spPr>
          <a:xfrm>
            <a:off x="107950" y="42957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388938" y="4295775"/>
            <a:ext cx="10207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확인 버튼 클릭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173038" y="5084763"/>
            <a:ext cx="2093912" cy="900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최초  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인증번호 받기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시도 후 </a:t>
            </a:r>
            <a:endParaRPr lang="en-US" altLang="ko-KR" sz="105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분내  </a:t>
            </a:r>
            <a:r>
              <a:rPr lang="ko-KR" altLang="en-US" sz="1050" b="1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이메일이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도착하지 않으면 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차  재시도  실시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>
              <a:defRPr/>
            </a:pP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이후에도  도착하지 않으면  </a:t>
            </a:r>
            <a:endParaRPr lang="en-US" altLang="ko-KR" sz="105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고객센터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(1577-8751)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로 문의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641725" y="2620963"/>
            <a:ext cx="1800225" cy="2873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508375" y="24320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651250" y="3000375"/>
            <a:ext cx="1620838" cy="2873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651250" y="3436938"/>
            <a:ext cx="2700338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3508375" y="28194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3508375" y="32480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654425" y="3941763"/>
            <a:ext cx="1943100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3509963" y="37528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932363" y="4364038"/>
            <a:ext cx="828675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4783138" y="42227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664200" y="3946525"/>
            <a:ext cx="900113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5549900" y="37560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676" name="TextBox 27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그림 28" descr="new-회원가입-개인-2단계-1.bmp"/>
          <p:cNvPicPr>
            <a:picLocks noChangeAspect="1"/>
          </p:cNvPicPr>
          <p:nvPr/>
        </p:nvPicPr>
        <p:blipFill>
          <a:blip r:embed="rId2" cstate="print"/>
          <a:srcRect t="21005"/>
          <a:stretch>
            <a:fillRect/>
          </a:stretch>
        </p:blipFill>
        <p:spPr bwMode="auto">
          <a:xfrm>
            <a:off x="2635250" y="981075"/>
            <a:ext cx="60515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2681288" y="1952625"/>
            <a:ext cx="5661025" cy="10445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2520950" y="18700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678113" y="3471863"/>
            <a:ext cx="5661025" cy="7493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2520950" y="33131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681288" y="4691063"/>
            <a:ext cx="5661025" cy="9699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520950" y="45196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14537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필수입력사항 작성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이름 및 생년월일 확인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성별 선택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아이디 입력 후  </a:t>
            </a:r>
            <a:r>
              <a:rPr lang="en-US" altLang="ko-KR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아이디 중복 확인</a:t>
            </a:r>
            <a:r>
              <a:rPr lang="en-US" altLang="ko-KR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비밀번호 입력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비밀번호는 숫자와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영문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조합으로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자리 이상 생성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sp>
        <p:nvSpPr>
          <p:cNvPr id="11" name="타원 10"/>
          <p:cNvSpPr/>
          <p:nvPr/>
        </p:nvSpPr>
        <p:spPr>
          <a:xfrm>
            <a:off x="107950" y="23828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388938" y="2382838"/>
            <a:ext cx="17319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연락처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e-mail,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휴대전화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전화번호 중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1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종 이상 필수 입력</a:t>
            </a:r>
            <a:endParaRPr lang="en-US" altLang="ko-KR" sz="900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07950" y="32893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388938" y="3289300"/>
            <a:ext cx="1727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기타입력 사항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주소 부분은 회원 가입 시에는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필수 사항이 아니지만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지원신청 시 입력 필요사항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959475" y="6018213"/>
            <a:ext cx="1303338" cy="35718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07950" y="43100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388938" y="4310063"/>
            <a:ext cx="202247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심의위원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평가위원 부분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일반 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개인회원은 체크 및 코드입력 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불필요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심의위원 및 평가위원으로 가입하는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경우에만 선택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700338" y="5695950"/>
            <a:ext cx="3024187" cy="254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5778500" y="58769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107950" y="54610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6"/>
          <p:cNvSpPr txBox="1">
            <a:spLocks noChangeArrowheads="1"/>
          </p:cNvSpPr>
          <p:nvPr/>
        </p:nvSpPr>
        <p:spPr bwMode="auto">
          <a:xfrm>
            <a:off x="388938" y="5461000"/>
            <a:ext cx="11477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입력사항 완료 후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회원가입</a:t>
            </a:r>
            <a:r>
              <a: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클릭</a:t>
            </a:r>
          </a:p>
        </p:txBody>
      </p:sp>
      <p:sp>
        <p:nvSpPr>
          <p:cNvPr id="23" name="타원 22"/>
          <p:cNvSpPr/>
          <p:nvPr/>
        </p:nvSpPr>
        <p:spPr>
          <a:xfrm>
            <a:off x="2489200" y="55483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695" name="TextBox 25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7825" y="2781300"/>
            <a:ext cx="1625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직사각형 26"/>
          <p:cNvSpPr/>
          <p:nvPr/>
        </p:nvSpPr>
        <p:spPr>
          <a:xfrm>
            <a:off x="3114675" y="3435350"/>
            <a:ext cx="1206500" cy="963613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524568" y="980660"/>
            <a:ext cx="1239042" cy="86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cene3d>
              <a:camera prst="orthographicFront"/>
              <a:lightRig rig="brightRoom" dir="tl"/>
            </a:scene3d>
            <a:sp3d extrusionH="57150" contourW="25400" prstMaterial="flat">
              <a:bevelT w="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순 서</a:t>
            </a:r>
          </a:p>
        </p:txBody>
      </p:sp>
      <p:pic>
        <p:nvPicPr>
          <p:cNvPr id="29701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782888"/>
            <a:ext cx="1625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1262331" y="3445152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이용 안내</a:t>
            </a:r>
          </a:p>
        </p:txBody>
      </p:sp>
      <p:sp>
        <p:nvSpPr>
          <p:cNvPr id="17" name="대각선 줄무늬 16"/>
          <p:cNvSpPr>
            <a:spLocks noChangeAspect="1"/>
          </p:cNvSpPr>
          <p:nvPr/>
        </p:nvSpPr>
        <p:spPr>
          <a:xfrm>
            <a:off x="1283603" y="2855344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29706" name="그림 24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8163" y="30797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992989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회원가입</a:t>
            </a:r>
          </a:p>
        </p:txBody>
      </p:sp>
      <p:sp>
        <p:nvSpPr>
          <p:cNvPr id="22" name="대각선 줄무늬 21"/>
          <p:cNvSpPr>
            <a:spLocks noChangeAspect="1"/>
          </p:cNvSpPr>
          <p:nvPr/>
        </p:nvSpPr>
        <p:spPr>
          <a:xfrm>
            <a:off x="3014261" y="2852783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29711" name="그림 28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0125" y="30765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613" y="2782888"/>
            <a:ext cx="1625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4721229" y="3445152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메뉴안내</a:t>
            </a:r>
          </a:p>
        </p:txBody>
      </p:sp>
      <p:sp>
        <p:nvSpPr>
          <p:cNvPr id="26" name="대각선 줄무늬 25"/>
          <p:cNvSpPr>
            <a:spLocks noChangeAspect="1"/>
          </p:cNvSpPr>
          <p:nvPr/>
        </p:nvSpPr>
        <p:spPr>
          <a:xfrm>
            <a:off x="4742501" y="2855344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29717" name="그림 32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325" y="30797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8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625" y="2781300"/>
            <a:ext cx="1625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6472087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지원신청</a:t>
            </a:r>
          </a:p>
        </p:txBody>
      </p:sp>
      <p:sp>
        <p:nvSpPr>
          <p:cNvPr id="30" name="대각선 줄무늬 29"/>
          <p:cNvSpPr>
            <a:spLocks noChangeAspect="1"/>
          </p:cNvSpPr>
          <p:nvPr/>
        </p:nvSpPr>
        <p:spPr>
          <a:xfrm>
            <a:off x="6493359" y="2852783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29723" name="그림 36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8338" y="30765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4" name="TextBox 47"/>
          <p:cNvSpPr txBox="1">
            <a:spLocks noChangeArrowheads="1"/>
          </p:cNvSpPr>
          <p:nvPr/>
        </p:nvSpPr>
        <p:spPr bwMode="auto">
          <a:xfrm>
            <a:off x="1766888" y="2954338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Ⅰ</a:t>
            </a:r>
          </a:p>
        </p:txBody>
      </p:sp>
      <p:sp>
        <p:nvSpPr>
          <p:cNvPr id="29725" name="TextBox 48"/>
          <p:cNvSpPr txBox="1">
            <a:spLocks noChangeArrowheads="1"/>
          </p:cNvSpPr>
          <p:nvPr/>
        </p:nvSpPr>
        <p:spPr bwMode="auto">
          <a:xfrm>
            <a:off x="3541713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Ⅱ</a:t>
            </a:r>
          </a:p>
        </p:txBody>
      </p:sp>
      <p:sp>
        <p:nvSpPr>
          <p:cNvPr id="29726" name="TextBox 49"/>
          <p:cNvSpPr txBox="1">
            <a:spLocks noChangeArrowheads="1"/>
          </p:cNvSpPr>
          <p:nvPr/>
        </p:nvSpPr>
        <p:spPr bwMode="auto">
          <a:xfrm>
            <a:off x="5253038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Ⅲ</a:t>
            </a:r>
          </a:p>
        </p:txBody>
      </p:sp>
      <p:sp>
        <p:nvSpPr>
          <p:cNvPr id="29727" name="TextBox 50"/>
          <p:cNvSpPr txBox="1">
            <a:spLocks noChangeArrowheads="1"/>
          </p:cNvSpPr>
          <p:nvPr/>
        </p:nvSpPr>
        <p:spPr bwMode="auto">
          <a:xfrm>
            <a:off x="7005638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Ⅳ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042988" y="2708275"/>
            <a:ext cx="1800225" cy="32337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572000" y="2708275"/>
            <a:ext cx="3671888" cy="32337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2992989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회원가입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1650" y="3921125"/>
            <a:ext cx="13684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단 체 회 원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-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59113" y="4581525"/>
            <a:ext cx="13319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200" dirty="0"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개인회원가입</a:t>
            </a:r>
            <a:endParaRPr lang="en-US" altLang="ko-KR" sz="1200" dirty="0">
              <a:solidFill>
                <a:schemeClr val="bg1">
                  <a:lumMod val="9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>
              <a:defRPr/>
            </a:pPr>
            <a:r>
              <a:rPr lang="ko-KR" altLang="en-US" sz="1200" dirty="0"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단체회원가입</a:t>
            </a:r>
            <a:endParaRPr lang="en-US" altLang="ko-K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524568" y="980660"/>
            <a:ext cx="1239042" cy="86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cene3d>
              <a:camera prst="orthographicFront"/>
              <a:lightRig rig="brightRoom" dir="tl"/>
            </a:scene3d>
            <a:sp3d extrusionH="57150" contourW="25400" prstMaterial="flat">
              <a:bevelT w="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순 서</a:t>
            </a:r>
          </a:p>
        </p:txBody>
      </p:sp>
      <p:pic>
        <p:nvPicPr>
          <p:cNvPr id="13315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782888"/>
            <a:ext cx="1625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1262331" y="3445152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이용 안내</a:t>
            </a:r>
          </a:p>
        </p:txBody>
      </p:sp>
      <p:sp>
        <p:nvSpPr>
          <p:cNvPr id="17" name="대각선 줄무늬 16"/>
          <p:cNvSpPr>
            <a:spLocks noChangeAspect="1"/>
          </p:cNvSpPr>
          <p:nvPr/>
        </p:nvSpPr>
        <p:spPr>
          <a:xfrm>
            <a:off x="1283603" y="2855344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3320" name="그림 24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8163" y="30797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7825" y="2781300"/>
            <a:ext cx="1625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992989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회원가입</a:t>
            </a:r>
          </a:p>
        </p:txBody>
      </p:sp>
      <p:sp>
        <p:nvSpPr>
          <p:cNvPr id="22" name="대각선 줄무늬 21"/>
          <p:cNvSpPr>
            <a:spLocks noChangeAspect="1"/>
          </p:cNvSpPr>
          <p:nvPr/>
        </p:nvSpPr>
        <p:spPr>
          <a:xfrm>
            <a:off x="3014261" y="2852783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3326" name="그림 28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0125" y="30765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613" y="2782888"/>
            <a:ext cx="1625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4721229" y="3445152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메뉴안내</a:t>
            </a:r>
          </a:p>
        </p:txBody>
      </p:sp>
      <p:sp>
        <p:nvSpPr>
          <p:cNvPr id="26" name="대각선 줄무늬 25"/>
          <p:cNvSpPr>
            <a:spLocks noChangeAspect="1"/>
          </p:cNvSpPr>
          <p:nvPr/>
        </p:nvSpPr>
        <p:spPr>
          <a:xfrm>
            <a:off x="4742501" y="2855344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3332" name="그림 32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325" y="30797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625" y="2781300"/>
            <a:ext cx="1625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6472087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지원신청</a:t>
            </a:r>
          </a:p>
        </p:txBody>
      </p:sp>
      <p:sp>
        <p:nvSpPr>
          <p:cNvPr id="30" name="대각선 줄무늬 29"/>
          <p:cNvSpPr>
            <a:spLocks noChangeAspect="1"/>
          </p:cNvSpPr>
          <p:nvPr/>
        </p:nvSpPr>
        <p:spPr>
          <a:xfrm>
            <a:off x="6493359" y="2852783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3338" name="그림 36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8338" y="30765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9" name="TextBox 47"/>
          <p:cNvSpPr txBox="1">
            <a:spLocks noChangeArrowheads="1"/>
          </p:cNvSpPr>
          <p:nvPr/>
        </p:nvSpPr>
        <p:spPr bwMode="auto">
          <a:xfrm>
            <a:off x="1766888" y="2954338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Ⅰ</a:t>
            </a:r>
          </a:p>
        </p:txBody>
      </p:sp>
      <p:sp>
        <p:nvSpPr>
          <p:cNvPr id="13340" name="TextBox 48"/>
          <p:cNvSpPr txBox="1">
            <a:spLocks noChangeArrowheads="1"/>
          </p:cNvSpPr>
          <p:nvPr/>
        </p:nvSpPr>
        <p:spPr bwMode="auto">
          <a:xfrm>
            <a:off x="3541713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Ⅱ</a:t>
            </a:r>
          </a:p>
        </p:txBody>
      </p:sp>
      <p:sp>
        <p:nvSpPr>
          <p:cNvPr id="13341" name="TextBox 49"/>
          <p:cNvSpPr txBox="1">
            <a:spLocks noChangeArrowheads="1"/>
          </p:cNvSpPr>
          <p:nvPr/>
        </p:nvSpPr>
        <p:spPr bwMode="auto">
          <a:xfrm>
            <a:off x="5253038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Ⅲ</a:t>
            </a:r>
          </a:p>
        </p:txBody>
      </p:sp>
      <p:sp>
        <p:nvSpPr>
          <p:cNvPr id="13342" name="TextBox 50"/>
          <p:cNvSpPr txBox="1">
            <a:spLocks noChangeArrowheads="1"/>
          </p:cNvSpPr>
          <p:nvPr/>
        </p:nvSpPr>
        <p:spPr bwMode="auto">
          <a:xfrm>
            <a:off x="7005638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Ⅳ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30450" y="846138"/>
            <a:ext cx="176213" cy="5662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723" name="Picture 253" descr="26"/>
          <p:cNvPicPr preferRelativeResize="0">
            <a:picLocks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214313" y="2214563"/>
            <a:ext cx="1571625" cy="642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4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85750" y="2286000"/>
            <a:ext cx="1428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850" y="2387600"/>
            <a:ext cx="13684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이용 약관 동의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868488" y="1939925"/>
            <a:ext cx="0" cy="42862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5"/>
          <p:cNvSpPr txBox="1">
            <a:spLocks noChangeArrowheads="1"/>
          </p:cNvSpPr>
          <p:nvPr/>
        </p:nvSpPr>
        <p:spPr bwMode="auto">
          <a:xfrm>
            <a:off x="182563" y="3860800"/>
            <a:ext cx="15525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개인정보보호법  준수</a:t>
            </a:r>
          </a:p>
        </p:txBody>
      </p:sp>
      <p:grpSp>
        <p:nvGrpSpPr>
          <p:cNvPr id="30728" name="그룹 80"/>
          <p:cNvGrpSpPr>
            <a:grpSpLocks/>
          </p:cNvGrpSpPr>
          <p:nvPr/>
        </p:nvGrpSpPr>
        <p:grpSpPr bwMode="auto">
          <a:xfrm>
            <a:off x="171450" y="1214438"/>
            <a:ext cx="8786813" cy="868362"/>
            <a:chOff x="171450" y="1214438"/>
            <a:chExt cx="8786813" cy="868362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14313" y="2082800"/>
              <a:ext cx="871537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68" name="Picture 79" descr="image0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450" y="1214438"/>
              <a:ext cx="1597602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69" name="그룹 39"/>
            <p:cNvGrpSpPr>
              <a:grpSpLocks/>
            </p:cNvGrpSpPr>
            <p:nvPr/>
          </p:nvGrpSpPr>
          <p:grpSpPr bwMode="auto">
            <a:xfrm>
              <a:off x="1769053" y="1247003"/>
              <a:ext cx="199700" cy="667967"/>
              <a:chOff x="4390231" y="2994818"/>
              <a:chExt cx="363537" cy="868363"/>
            </a:xfrm>
          </p:grpSpPr>
          <p:pic>
            <p:nvPicPr>
              <p:cNvPr id="30793" name="Picture 635" descr="세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4184975" y="3294388"/>
                <a:ext cx="868363" cy="269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94" name="Picture 636" descr="세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4090661" y="3294388"/>
                <a:ext cx="868363" cy="269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Text Box 37"/>
            <p:cNvSpPr txBox="1">
              <a:spLocks noChangeArrowheads="1"/>
            </p:cNvSpPr>
            <p:nvPr/>
          </p:nvSpPr>
          <p:spPr bwMode="gray">
            <a:xfrm>
              <a:off x="760413" y="1598613"/>
              <a:ext cx="95567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lIns="92038" tIns="46019" rIns="92038" bIns="46019">
              <a:spAutoFit/>
            </a:bodyPr>
            <a:lstStyle/>
            <a:p>
              <a:pPr algn="ctr" latinLnBrk="0">
                <a:lnSpc>
                  <a:spcPct val="80000"/>
                </a:lnSpc>
                <a:spcBef>
                  <a:spcPct val="30000"/>
                </a:spcBef>
                <a:buFont typeface="Wingdings" pitchFamily="2" charset="2"/>
                <a:buNone/>
                <a:defRPr/>
              </a:pPr>
              <a:r>
                <a:rPr lang="ko-KR" altLang="en-US" sz="1600" b="1" dirty="0">
                  <a:latin typeface="나눔고딕" pitchFamily="50" charset="-127"/>
                  <a:ea typeface="나눔고딕" pitchFamily="50" charset="-127"/>
                </a:rPr>
                <a:t>약관동의</a:t>
              </a:r>
            </a:p>
          </p:txBody>
        </p:sp>
        <p:sp>
          <p:nvSpPr>
            <p:cNvPr id="30771" name="TextBox 67"/>
            <p:cNvSpPr txBox="1">
              <a:spLocks noChangeArrowheads="1"/>
            </p:cNvSpPr>
            <p:nvPr/>
          </p:nvSpPr>
          <p:spPr bwMode="auto">
            <a:xfrm>
              <a:off x="238125" y="1270000"/>
              <a:ext cx="627063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>
                  <a:latin typeface="나눔고딕" pitchFamily="50" charset="-127"/>
                  <a:ea typeface="나눔고딕" pitchFamily="50" charset="-127"/>
                </a:rPr>
                <a:t>STEP 1</a:t>
              </a:r>
              <a:endParaRPr lang="ko-KR" altLang="en-US" sz="1100" b="1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0772" name="Picture 79" descr="image0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68753" y="1214438"/>
              <a:ext cx="1597602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73" name="그룹 39"/>
            <p:cNvGrpSpPr>
              <a:grpSpLocks/>
            </p:cNvGrpSpPr>
            <p:nvPr/>
          </p:nvGrpSpPr>
          <p:grpSpPr bwMode="auto">
            <a:xfrm>
              <a:off x="3566356" y="1247003"/>
              <a:ext cx="199700" cy="667967"/>
              <a:chOff x="4390231" y="2994818"/>
              <a:chExt cx="363537" cy="868363"/>
            </a:xfrm>
          </p:grpSpPr>
          <p:pic>
            <p:nvPicPr>
              <p:cNvPr id="30791" name="Picture 635" descr="세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4184975" y="3294388"/>
                <a:ext cx="868363" cy="269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92" name="Picture 636" descr="세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4090661" y="3294388"/>
                <a:ext cx="868363" cy="269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Text Box 37"/>
            <p:cNvSpPr txBox="1">
              <a:spLocks noChangeArrowheads="1"/>
            </p:cNvSpPr>
            <p:nvPr/>
          </p:nvSpPr>
          <p:spPr bwMode="gray">
            <a:xfrm>
              <a:off x="2559050" y="1598613"/>
              <a:ext cx="954088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lIns="92038" tIns="46019" rIns="92038" bIns="46019">
              <a:spAutoFit/>
            </a:bodyPr>
            <a:lstStyle/>
            <a:p>
              <a:pPr algn="ctr" latinLnBrk="0">
                <a:lnSpc>
                  <a:spcPct val="80000"/>
                </a:lnSpc>
                <a:spcBef>
                  <a:spcPct val="30000"/>
                </a:spcBef>
                <a:buFont typeface="Wingdings" pitchFamily="2" charset="2"/>
                <a:buNone/>
                <a:defRPr/>
              </a:pPr>
              <a:r>
                <a:rPr lang="ko-KR" altLang="en-US" sz="1600" b="1">
                  <a:latin typeface="나눔고딕" pitchFamily="50" charset="-127"/>
                  <a:ea typeface="나눔고딕" pitchFamily="50" charset="-127"/>
                </a:rPr>
                <a:t>단체확인</a:t>
              </a:r>
            </a:p>
          </p:txBody>
        </p:sp>
        <p:sp>
          <p:nvSpPr>
            <p:cNvPr id="30775" name="TextBox 78"/>
            <p:cNvSpPr txBox="1">
              <a:spLocks noChangeArrowheads="1"/>
            </p:cNvSpPr>
            <p:nvPr/>
          </p:nvSpPr>
          <p:spPr bwMode="auto">
            <a:xfrm>
              <a:off x="2035175" y="1270000"/>
              <a:ext cx="627063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>
                  <a:latin typeface="나눔고딕" pitchFamily="50" charset="-127"/>
                  <a:ea typeface="나눔고딕" pitchFamily="50" charset="-127"/>
                </a:rPr>
                <a:t>STEP 2</a:t>
              </a:r>
              <a:endParaRPr lang="ko-KR" altLang="en-US" sz="1100" b="1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0776" name="Picture 79" descr="image0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6055" y="1214438"/>
              <a:ext cx="1597602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77" name="그룹 39"/>
            <p:cNvGrpSpPr>
              <a:grpSpLocks/>
            </p:cNvGrpSpPr>
            <p:nvPr/>
          </p:nvGrpSpPr>
          <p:grpSpPr bwMode="auto">
            <a:xfrm>
              <a:off x="5363659" y="1247003"/>
              <a:ext cx="199700" cy="667967"/>
              <a:chOff x="4390231" y="2994818"/>
              <a:chExt cx="363537" cy="868363"/>
            </a:xfrm>
          </p:grpSpPr>
          <p:pic>
            <p:nvPicPr>
              <p:cNvPr id="30789" name="Picture 635" descr="세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4184975" y="3294388"/>
                <a:ext cx="868363" cy="269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90" name="Picture 636" descr="세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4090661" y="3294388"/>
                <a:ext cx="868363" cy="269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Text Box 37"/>
            <p:cNvSpPr txBox="1">
              <a:spLocks noChangeArrowheads="1"/>
            </p:cNvSpPr>
            <p:nvPr/>
          </p:nvSpPr>
          <p:spPr bwMode="gray">
            <a:xfrm>
              <a:off x="4170363" y="1598613"/>
              <a:ext cx="1147762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lIns="92038" tIns="46019" rIns="92038" bIns="46019">
              <a:spAutoFit/>
            </a:bodyPr>
            <a:lstStyle/>
            <a:p>
              <a:pPr algn="ctr" latinLnBrk="0">
                <a:lnSpc>
                  <a:spcPct val="80000"/>
                </a:lnSpc>
                <a:spcBef>
                  <a:spcPct val="30000"/>
                </a:spcBef>
                <a:buFont typeface="Wingdings" pitchFamily="2" charset="2"/>
                <a:buNone/>
                <a:defRPr/>
              </a:pPr>
              <a:r>
                <a:rPr lang="ko-KR" altLang="en-US" sz="1600" b="1">
                  <a:latin typeface="나눔고딕" pitchFamily="50" charset="-127"/>
                  <a:ea typeface="나눔고딕" pitchFamily="50" charset="-127"/>
                </a:rPr>
                <a:t>대표자확인</a:t>
              </a:r>
            </a:p>
          </p:txBody>
        </p:sp>
        <p:sp>
          <p:nvSpPr>
            <p:cNvPr id="30779" name="TextBox 84"/>
            <p:cNvSpPr txBox="1">
              <a:spLocks noChangeArrowheads="1"/>
            </p:cNvSpPr>
            <p:nvPr/>
          </p:nvSpPr>
          <p:spPr bwMode="auto">
            <a:xfrm>
              <a:off x="3832225" y="1270000"/>
              <a:ext cx="627063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>
                  <a:latin typeface="나눔고딕" pitchFamily="50" charset="-127"/>
                  <a:ea typeface="나눔고딕" pitchFamily="50" charset="-127"/>
                </a:rPr>
                <a:t>STEP 3</a:t>
              </a:r>
              <a:endParaRPr lang="ko-KR" altLang="en-US" sz="1100" b="1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0780" name="Picture 79" descr="image0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3358" y="1214438"/>
              <a:ext cx="1597602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81" name="그룹 39"/>
            <p:cNvGrpSpPr>
              <a:grpSpLocks/>
            </p:cNvGrpSpPr>
            <p:nvPr/>
          </p:nvGrpSpPr>
          <p:grpSpPr bwMode="auto">
            <a:xfrm>
              <a:off x="7160961" y="1247003"/>
              <a:ext cx="199700" cy="667967"/>
              <a:chOff x="4390231" y="2994818"/>
              <a:chExt cx="363537" cy="868363"/>
            </a:xfrm>
          </p:grpSpPr>
          <p:pic>
            <p:nvPicPr>
              <p:cNvPr id="30787" name="Picture 635" descr="세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4184975" y="3294388"/>
                <a:ext cx="868363" cy="269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88" name="Picture 636" descr="세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4090661" y="3294388"/>
                <a:ext cx="868363" cy="269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Text Box 37"/>
            <p:cNvSpPr txBox="1">
              <a:spLocks noChangeArrowheads="1"/>
            </p:cNvSpPr>
            <p:nvPr/>
          </p:nvSpPr>
          <p:spPr bwMode="gray">
            <a:xfrm>
              <a:off x="6153150" y="1598613"/>
              <a:ext cx="95567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lIns="92038" tIns="46019" rIns="92038" bIns="46019">
              <a:spAutoFit/>
            </a:bodyPr>
            <a:lstStyle/>
            <a:p>
              <a:pPr algn="ctr" latinLnBrk="0">
                <a:lnSpc>
                  <a:spcPct val="80000"/>
                </a:lnSpc>
                <a:spcBef>
                  <a:spcPct val="30000"/>
                </a:spcBef>
                <a:buFont typeface="Wingdings" pitchFamily="2" charset="2"/>
                <a:buNone/>
                <a:defRPr/>
              </a:pPr>
              <a:r>
                <a:rPr lang="ko-KR" altLang="en-US" sz="1600" b="1">
                  <a:latin typeface="나눔고딕" pitchFamily="50" charset="-127"/>
                  <a:ea typeface="나눔고딕" pitchFamily="50" charset="-127"/>
                </a:rPr>
                <a:t>정보작성</a:t>
              </a:r>
            </a:p>
          </p:txBody>
        </p:sp>
        <p:sp>
          <p:nvSpPr>
            <p:cNvPr id="30783" name="TextBox 90"/>
            <p:cNvSpPr txBox="1">
              <a:spLocks noChangeArrowheads="1"/>
            </p:cNvSpPr>
            <p:nvPr/>
          </p:nvSpPr>
          <p:spPr bwMode="auto">
            <a:xfrm>
              <a:off x="5629275" y="1270000"/>
              <a:ext cx="627063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>
                  <a:latin typeface="나눔고딕" pitchFamily="50" charset="-127"/>
                  <a:ea typeface="나눔고딕" pitchFamily="50" charset="-127"/>
                </a:rPr>
                <a:t>STEP 4</a:t>
              </a:r>
              <a:endParaRPr lang="ko-KR" altLang="en-US" sz="1100" b="1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0784" name="Picture 79" descr="image0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60661" y="1214438"/>
              <a:ext cx="1597602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37"/>
            <p:cNvSpPr txBox="1">
              <a:spLocks noChangeArrowheads="1"/>
            </p:cNvSpPr>
            <p:nvPr/>
          </p:nvSpPr>
          <p:spPr bwMode="gray">
            <a:xfrm>
              <a:off x="7943850" y="1598613"/>
              <a:ext cx="95567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lIns="92038" tIns="46019" rIns="92038" bIns="46019">
              <a:spAutoFit/>
            </a:bodyPr>
            <a:lstStyle/>
            <a:p>
              <a:pPr algn="ctr" latinLnBrk="0">
                <a:lnSpc>
                  <a:spcPct val="80000"/>
                </a:lnSpc>
                <a:spcBef>
                  <a:spcPct val="30000"/>
                </a:spcBef>
                <a:buFont typeface="Wingdings" pitchFamily="2" charset="2"/>
                <a:buNone/>
                <a:defRPr/>
              </a:pPr>
              <a:r>
                <a:rPr lang="ko-KR" altLang="en-US" sz="1600" b="1">
                  <a:latin typeface="나눔고딕" pitchFamily="50" charset="-127"/>
                  <a:ea typeface="나눔고딕" pitchFamily="50" charset="-127"/>
                </a:rPr>
                <a:t>가입완료</a:t>
              </a:r>
            </a:p>
          </p:txBody>
        </p:sp>
        <p:sp>
          <p:nvSpPr>
            <p:cNvPr id="30786" name="TextBox 94"/>
            <p:cNvSpPr txBox="1">
              <a:spLocks noChangeArrowheads="1"/>
            </p:cNvSpPr>
            <p:nvPr/>
          </p:nvSpPr>
          <p:spPr bwMode="auto">
            <a:xfrm>
              <a:off x="7421563" y="1270800"/>
              <a:ext cx="627062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>
                  <a:latin typeface="나눔고딕" pitchFamily="50" charset="-127"/>
                  <a:ea typeface="나눔고딕" pitchFamily="50" charset="-127"/>
                </a:rPr>
                <a:t>STEP 5</a:t>
              </a:r>
              <a:endParaRPr lang="ko-KR" altLang="en-US" sz="1100" b="1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0729" name="Picture 253" descr="26"/>
          <p:cNvPicPr preferRelativeResize="0">
            <a:picLocks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214313" y="2887663"/>
            <a:ext cx="1571625" cy="75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30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85750" y="2959100"/>
            <a:ext cx="14287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323850" y="3060700"/>
            <a:ext cx="13684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개인정보 수집 및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 algn="ctr"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이용 동의</a:t>
            </a:r>
          </a:p>
        </p:txBody>
      </p:sp>
      <p:pic>
        <p:nvPicPr>
          <p:cNvPr id="30732" name="Picture 253" descr="26"/>
          <p:cNvPicPr preferRelativeResize="0">
            <a:picLocks noChangeArrowheads="1"/>
          </p:cNvPicPr>
          <p:nvPr/>
        </p:nvPicPr>
        <p:blipFill>
          <a:blip r:embed="rId6" cstate="print">
            <a:lum bright="-6000" contrast="6000"/>
          </a:blip>
          <a:srcRect/>
          <a:stretch>
            <a:fillRect/>
          </a:stretch>
        </p:blipFill>
        <p:spPr bwMode="auto">
          <a:xfrm>
            <a:off x="1970088" y="2220913"/>
            <a:ext cx="1571625" cy="928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33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041525" y="2286000"/>
            <a:ext cx="1428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106"/>
          <p:cNvSpPr txBox="1">
            <a:spLocks noChangeArrowheads="1"/>
          </p:cNvSpPr>
          <p:nvPr/>
        </p:nvSpPr>
        <p:spPr bwMode="auto">
          <a:xfrm>
            <a:off x="2089150" y="2386013"/>
            <a:ext cx="13319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개인사업자</a:t>
            </a:r>
          </a:p>
        </p:txBody>
      </p:sp>
      <p:pic>
        <p:nvPicPr>
          <p:cNvPr id="30735" name="Picture 253" descr="26"/>
          <p:cNvPicPr preferRelativeResize="0">
            <a:picLocks noChangeArrowheads="1"/>
          </p:cNvPicPr>
          <p:nvPr/>
        </p:nvPicPr>
        <p:blipFill>
          <a:blip r:embed="rId7" cstate="print">
            <a:lum bright="-6000" contrast="6000"/>
          </a:blip>
          <a:srcRect/>
          <a:stretch>
            <a:fillRect/>
          </a:stretch>
        </p:blipFill>
        <p:spPr bwMode="auto">
          <a:xfrm>
            <a:off x="1970088" y="3170238"/>
            <a:ext cx="1571625" cy="979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36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041525" y="3241675"/>
            <a:ext cx="1428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109"/>
          <p:cNvSpPr txBox="1">
            <a:spLocks noChangeArrowheads="1"/>
          </p:cNvSpPr>
          <p:nvPr/>
        </p:nvSpPr>
        <p:spPr bwMode="auto">
          <a:xfrm>
            <a:off x="2087563" y="3343275"/>
            <a:ext cx="13319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영리법인</a:t>
            </a:r>
          </a:p>
        </p:txBody>
      </p:sp>
      <p:pic>
        <p:nvPicPr>
          <p:cNvPr id="30738" name="Picture 253" descr="26"/>
          <p:cNvPicPr preferRelativeResize="0">
            <a:picLocks noChangeArrowheads="1"/>
          </p:cNvPicPr>
          <p:nvPr/>
        </p:nvPicPr>
        <p:blipFill>
          <a:blip r:embed="rId7" cstate="print">
            <a:lum bright="-6000" contrast="6000"/>
          </a:blip>
          <a:srcRect/>
          <a:stretch>
            <a:fillRect/>
          </a:stretch>
        </p:blipFill>
        <p:spPr bwMode="auto">
          <a:xfrm>
            <a:off x="1970088" y="4170363"/>
            <a:ext cx="1571625" cy="979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39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041525" y="4241800"/>
            <a:ext cx="1428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112"/>
          <p:cNvSpPr txBox="1">
            <a:spLocks noChangeArrowheads="1"/>
          </p:cNvSpPr>
          <p:nvPr/>
        </p:nvSpPr>
        <p:spPr bwMode="auto">
          <a:xfrm>
            <a:off x="2087563" y="4341813"/>
            <a:ext cx="13319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비영리법인</a:t>
            </a:r>
          </a:p>
        </p:txBody>
      </p:sp>
      <p:pic>
        <p:nvPicPr>
          <p:cNvPr id="30741" name="Picture 253" descr="26"/>
          <p:cNvPicPr preferRelativeResize="0">
            <a:picLocks noChangeArrowheads="1"/>
          </p:cNvPicPr>
          <p:nvPr/>
        </p:nvPicPr>
        <p:blipFill>
          <a:blip r:embed="rId8" cstate="print">
            <a:lum bright="-6000" contrast="6000"/>
          </a:blip>
          <a:srcRect/>
          <a:stretch>
            <a:fillRect/>
          </a:stretch>
        </p:blipFill>
        <p:spPr bwMode="auto">
          <a:xfrm>
            <a:off x="1970088" y="5159375"/>
            <a:ext cx="1571625" cy="84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42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041525" y="5230813"/>
            <a:ext cx="14287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115"/>
          <p:cNvSpPr txBox="1">
            <a:spLocks noChangeArrowheads="1"/>
          </p:cNvSpPr>
          <p:nvPr/>
        </p:nvSpPr>
        <p:spPr bwMode="auto">
          <a:xfrm>
            <a:off x="2087563" y="5332413"/>
            <a:ext cx="13319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공식단체</a:t>
            </a:r>
          </a:p>
        </p:txBody>
      </p:sp>
      <p:sp>
        <p:nvSpPr>
          <p:cNvPr id="30744" name="TextBox 116"/>
          <p:cNvSpPr txBox="1">
            <a:spLocks noChangeArrowheads="1"/>
          </p:cNvSpPr>
          <p:nvPr/>
        </p:nvSpPr>
        <p:spPr bwMode="auto">
          <a:xfrm>
            <a:off x="2122488" y="2741613"/>
            <a:ext cx="1020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단체이름</a:t>
            </a:r>
            <a:endParaRPr lang="en-US" altLang="ko-KR" sz="90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사업자등록번호</a:t>
            </a:r>
          </a:p>
        </p:txBody>
      </p:sp>
      <p:sp>
        <p:nvSpPr>
          <p:cNvPr id="30745" name="TextBox 117"/>
          <p:cNvSpPr txBox="1">
            <a:spLocks noChangeArrowheads="1"/>
          </p:cNvSpPr>
          <p:nvPr/>
        </p:nvSpPr>
        <p:spPr bwMode="auto">
          <a:xfrm>
            <a:off x="2124075" y="3659188"/>
            <a:ext cx="10207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단체이름</a:t>
            </a:r>
            <a:endParaRPr lang="en-US" altLang="ko-KR" sz="9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 사업자등록번호</a:t>
            </a:r>
            <a:endParaRPr lang="en-US" altLang="ko-KR" sz="9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법인번호</a:t>
            </a:r>
          </a:p>
        </p:txBody>
      </p:sp>
      <p:sp>
        <p:nvSpPr>
          <p:cNvPr id="30746" name="TextBox 118"/>
          <p:cNvSpPr txBox="1">
            <a:spLocks noChangeArrowheads="1"/>
          </p:cNvSpPr>
          <p:nvPr/>
        </p:nvSpPr>
        <p:spPr bwMode="auto">
          <a:xfrm>
            <a:off x="2122488" y="4651375"/>
            <a:ext cx="6937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단체이름</a:t>
            </a:r>
            <a:endParaRPr lang="en-US" altLang="ko-KR" sz="9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 고유번호</a:t>
            </a:r>
            <a:endParaRPr lang="en-US" altLang="ko-KR" sz="9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법인번호</a:t>
            </a:r>
          </a:p>
        </p:txBody>
      </p:sp>
      <p:sp>
        <p:nvSpPr>
          <p:cNvPr id="30747" name="TextBox 119"/>
          <p:cNvSpPr txBox="1">
            <a:spLocks noChangeArrowheads="1"/>
          </p:cNvSpPr>
          <p:nvPr/>
        </p:nvSpPr>
        <p:spPr bwMode="auto">
          <a:xfrm>
            <a:off x="2124075" y="5641975"/>
            <a:ext cx="693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단체이름</a:t>
            </a:r>
            <a:endParaRPr lang="en-US" altLang="ko-KR" sz="9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 고유번호</a:t>
            </a:r>
          </a:p>
        </p:txBody>
      </p:sp>
      <p:sp>
        <p:nvSpPr>
          <p:cNvPr id="59" name="TextBox 121"/>
          <p:cNvSpPr txBox="1">
            <a:spLocks noChangeArrowheads="1"/>
          </p:cNvSpPr>
          <p:nvPr/>
        </p:nvSpPr>
        <p:spPr bwMode="auto">
          <a:xfrm>
            <a:off x="1928813" y="6008688"/>
            <a:ext cx="15525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임의단체 가입 불가</a:t>
            </a:r>
            <a:r>
              <a:rPr lang="en-US" altLang="ko-KR" sz="1050" b="1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!!!</a:t>
            </a:r>
            <a:endParaRPr lang="ko-KR" altLang="en-US" sz="1050" b="1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0" name="직선 연결선 59"/>
          <p:cNvCxnSpPr/>
          <p:nvPr/>
        </p:nvCxnSpPr>
        <p:spPr>
          <a:xfrm>
            <a:off x="3632200" y="1928813"/>
            <a:ext cx="0" cy="42862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0" name="Picture 253" descr="26"/>
          <p:cNvPicPr preferRelativeResize="0">
            <a:picLocks noChangeArrowheads="1"/>
          </p:cNvPicPr>
          <p:nvPr/>
        </p:nvPicPr>
        <p:blipFill>
          <a:blip r:embed="rId9" cstate="print">
            <a:lum bright="-6000" contrast="6000"/>
          </a:blip>
          <a:srcRect/>
          <a:stretch>
            <a:fillRect/>
          </a:stretch>
        </p:blipFill>
        <p:spPr bwMode="auto">
          <a:xfrm>
            <a:off x="3746500" y="2214563"/>
            <a:ext cx="1571625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51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817938" y="2286000"/>
            <a:ext cx="1428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2" name="TextBox 125"/>
          <p:cNvSpPr txBox="1">
            <a:spLocks noChangeArrowheads="1"/>
          </p:cNvSpPr>
          <p:nvPr/>
        </p:nvSpPr>
        <p:spPr bwMode="auto">
          <a:xfrm>
            <a:off x="3897313" y="2735263"/>
            <a:ext cx="1054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대표자 이름</a:t>
            </a:r>
            <a:endParaRPr lang="en-US" altLang="ko-KR" sz="9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 대표자 생년월일</a:t>
            </a:r>
            <a:endParaRPr lang="en-US" altLang="ko-KR" sz="9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대표자 성별</a:t>
            </a:r>
          </a:p>
        </p:txBody>
      </p:sp>
      <p:sp>
        <p:nvSpPr>
          <p:cNvPr id="64" name="TextBox 126"/>
          <p:cNvSpPr txBox="1">
            <a:spLocks noChangeArrowheads="1"/>
          </p:cNvSpPr>
          <p:nvPr/>
        </p:nvSpPr>
        <p:spPr bwMode="auto">
          <a:xfrm>
            <a:off x="3851275" y="2386013"/>
            <a:ext cx="1368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대표자 가져오기</a:t>
            </a:r>
          </a:p>
        </p:txBody>
      </p:sp>
      <p:pic>
        <p:nvPicPr>
          <p:cNvPr id="30754" name="Picture 253" descr="26"/>
          <p:cNvPicPr preferRelativeResize="0">
            <a:picLocks noChangeArrowheads="1"/>
          </p:cNvPicPr>
          <p:nvPr/>
        </p:nvPicPr>
        <p:blipFill>
          <a:blip r:embed="rId9" cstate="print">
            <a:lum bright="-6000" contrast="6000"/>
          </a:blip>
          <a:srcRect/>
          <a:stretch>
            <a:fillRect/>
          </a:stretch>
        </p:blipFill>
        <p:spPr bwMode="auto">
          <a:xfrm>
            <a:off x="3754438" y="3368675"/>
            <a:ext cx="1571625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55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825875" y="3440113"/>
            <a:ext cx="1428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6" name="TextBox 129"/>
          <p:cNvSpPr txBox="1">
            <a:spLocks noChangeArrowheads="1"/>
          </p:cNvSpPr>
          <p:nvPr/>
        </p:nvSpPr>
        <p:spPr bwMode="auto">
          <a:xfrm>
            <a:off x="3906838" y="3889375"/>
            <a:ext cx="8350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휴대폰 인증</a:t>
            </a:r>
            <a:endParaRPr lang="en-US" altLang="ko-KR" sz="9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 아이핀 인증</a:t>
            </a:r>
            <a:endParaRPr lang="en-US" altLang="ko-KR" sz="9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 e-mail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인증</a:t>
            </a:r>
          </a:p>
        </p:txBody>
      </p:sp>
      <p:sp>
        <p:nvSpPr>
          <p:cNvPr id="68" name="TextBox 130"/>
          <p:cNvSpPr txBox="1">
            <a:spLocks noChangeArrowheads="1"/>
          </p:cNvSpPr>
          <p:nvPr/>
        </p:nvSpPr>
        <p:spPr bwMode="auto">
          <a:xfrm>
            <a:off x="3851275" y="3549650"/>
            <a:ext cx="1368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작성자 본인 인증</a:t>
            </a:r>
          </a:p>
        </p:txBody>
      </p:sp>
      <p:sp>
        <p:nvSpPr>
          <p:cNvPr id="69" name="TextBox 131"/>
          <p:cNvSpPr txBox="1">
            <a:spLocks noChangeArrowheads="1"/>
          </p:cNvSpPr>
          <p:nvPr/>
        </p:nvSpPr>
        <p:spPr bwMode="auto">
          <a:xfrm>
            <a:off x="3708400" y="4530725"/>
            <a:ext cx="16827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대표자를 찾지 못한 경우 </a:t>
            </a:r>
            <a:endParaRPr lang="en-US" altLang="ko-KR" sz="105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105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개인회원가입 클릭으로 </a:t>
            </a:r>
            <a:endParaRPr lang="en-US" altLang="ko-KR" sz="105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개인회원 가입단계로 이동</a:t>
            </a:r>
            <a:endParaRPr lang="en-US" altLang="ko-KR" sz="105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105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대표자 개인회원 가입 후 다시 단체회원 가입 진행</a:t>
            </a:r>
          </a:p>
        </p:txBody>
      </p:sp>
      <p:cxnSp>
        <p:nvCxnSpPr>
          <p:cNvPr id="70" name="직선 연결선 69"/>
          <p:cNvCxnSpPr/>
          <p:nvPr/>
        </p:nvCxnSpPr>
        <p:spPr>
          <a:xfrm>
            <a:off x="5429250" y="1928813"/>
            <a:ext cx="0" cy="42862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0" name="Picture 253" descr="26"/>
          <p:cNvPicPr preferRelativeResize="0">
            <a:picLocks noChangeArrowheads="1"/>
          </p:cNvPicPr>
          <p:nvPr/>
        </p:nvPicPr>
        <p:blipFill>
          <a:blip r:embed="rId10" cstate="print">
            <a:lum bright="-6000" contrast="6000"/>
          </a:blip>
          <a:srcRect/>
          <a:stretch>
            <a:fillRect/>
          </a:stretch>
        </p:blipFill>
        <p:spPr bwMode="auto">
          <a:xfrm>
            <a:off x="5572125" y="2214563"/>
            <a:ext cx="1571625" cy="1785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61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643563" y="2286000"/>
            <a:ext cx="1428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2" name="TextBox 138"/>
          <p:cNvSpPr txBox="1">
            <a:spLocks noChangeArrowheads="1"/>
          </p:cNvSpPr>
          <p:nvPr/>
        </p:nvSpPr>
        <p:spPr bwMode="auto">
          <a:xfrm>
            <a:off x="5724525" y="2735263"/>
            <a:ext cx="1020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단체명</a:t>
            </a:r>
            <a:endParaRPr lang="en-US" altLang="ko-KR" sz="9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 아이디</a:t>
            </a:r>
            <a:endParaRPr lang="en-US" altLang="ko-KR" sz="9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비밀번호</a:t>
            </a:r>
            <a:endParaRPr lang="en-US" altLang="ko-KR" sz="9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대표자</a:t>
            </a:r>
            <a:endParaRPr lang="en-US" altLang="ko-KR" sz="9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사업자등록번호</a:t>
            </a:r>
            <a:endParaRPr lang="en-US" altLang="ko-KR" sz="9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고유번호</a:t>
            </a:r>
            <a:endParaRPr lang="en-US" altLang="ko-KR" sz="9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법인번호</a:t>
            </a:r>
            <a:endParaRPr lang="en-US" altLang="ko-KR" sz="9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법적 자격구분</a:t>
            </a:r>
          </a:p>
        </p:txBody>
      </p:sp>
      <p:sp>
        <p:nvSpPr>
          <p:cNvPr id="74" name="TextBox 139"/>
          <p:cNvSpPr txBox="1">
            <a:spLocks noChangeArrowheads="1"/>
          </p:cNvSpPr>
          <p:nvPr/>
        </p:nvSpPr>
        <p:spPr bwMode="auto">
          <a:xfrm>
            <a:off x="5668963" y="2386013"/>
            <a:ext cx="1368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필수 입력 정보</a:t>
            </a:r>
          </a:p>
        </p:txBody>
      </p:sp>
      <p:sp>
        <p:nvSpPr>
          <p:cNvPr id="75" name="TextBox 140"/>
          <p:cNvSpPr txBox="1">
            <a:spLocks noChangeArrowheads="1"/>
          </p:cNvSpPr>
          <p:nvPr/>
        </p:nvSpPr>
        <p:spPr bwMode="auto">
          <a:xfrm>
            <a:off x="5572125" y="4011613"/>
            <a:ext cx="1663700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단체확인에서 </a:t>
            </a:r>
            <a:endParaRPr lang="en-US" altLang="ko-KR" sz="105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105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단체 유형에 따라</a:t>
            </a:r>
            <a:endParaRPr lang="en-US" altLang="ko-KR" sz="105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105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개인사업자는</a:t>
            </a:r>
            <a:r>
              <a: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05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사업자등록번호</a:t>
            </a:r>
            <a:r>
              <a: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pPr>
              <a:defRPr/>
            </a:pPr>
            <a:endParaRPr lang="en-US" altLang="ko-KR" sz="105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법인은</a:t>
            </a:r>
            <a:r>
              <a: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pPr>
              <a:defRPr/>
            </a:pP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법인번호 및 사업자등록번호 또는 고유번호</a:t>
            </a:r>
            <a:endParaRPr lang="en-US" altLang="ko-KR" sz="105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105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공식단체는</a:t>
            </a:r>
            <a:r>
              <a: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05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고유번호가 필수 항목</a:t>
            </a:r>
          </a:p>
        </p:txBody>
      </p:sp>
      <p:cxnSp>
        <p:nvCxnSpPr>
          <p:cNvPr id="76" name="직선 연결선 75"/>
          <p:cNvCxnSpPr/>
          <p:nvPr/>
        </p:nvCxnSpPr>
        <p:spPr>
          <a:xfrm>
            <a:off x="7265988" y="1928813"/>
            <a:ext cx="0" cy="42862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6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1425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단체회원 가입 절차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그림 7" descr="회원가입-개인-2016-로고수정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825" y="1008063"/>
            <a:ext cx="63976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79"/>
          <p:cNvSpPr txBox="1">
            <a:spLocks noChangeArrowheads="1"/>
          </p:cNvSpPr>
          <p:nvPr/>
        </p:nvSpPr>
        <p:spPr bwMode="auto">
          <a:xfrm>
            <a:off x="388938" y="1079500"/>
            <a:ext cx="19796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단체회원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가입하기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클릭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- 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사업자등록증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], 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법인등기부등본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], 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[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고유번호증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중 최소 한가지 필요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고유번호증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발급 문의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관할 세무서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임의단체 가입 불가</a:t>
            </a:r>
            <a:endParaRPr lang="en-US" altLang="ko-KR" sz="900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845050" y="2708275"/>
            <a:ext cx="1714500" cy="18732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4687888" y="25669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그림 3" descr="회원가입-단체-1단계-동의.bmp"/>
          <p:cNvPicPr>
            <a:picLocks noChangeAspect="1"/>
          </p:cNvPicPr>
          <p:nvPr/>
        </p:nvPicPr>
        <p:blipFill>
          <a:blip r:embed="rId2" cstate="print"/>
          <a:srcRect t="24696" b="671"/>
          <a:stretch>
            <a:fillRect/>
          </a:stretch>
        </p:blipFill>
        <p:spPr bwMode="auto">
          <a:xfrm>
            <a:off x="2555875" y="1008063"/>
            <a:ext cx="6443663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타원 4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07950" y="22082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388938" y="1079500"/>
            <a:ext cx="17367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이용약관 동의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이용약관 동의 합니다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에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체크</a:t>
            </a: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388938" y="2209800"/>
            <a:ext cx="16938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개인정보 수집 및 이용동의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개인정보 수집 및 이용 동의에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동의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선택</a:t>
            </a:r>
          </a:p>
        </p:txBody>
      </p:sp>
      <p:sp>
        <p:nvSpPr>
          <p:cNvPr id="9" name="타원 8"/>
          <p:cNvSpPr/>
          <p:nvPr/>
        </p:nvSpPr>
        <p:spPr>
          <a:xfrm>
            <a:off x="107950" y="32877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388938" y="3300413"/>
            <a:ext cx="1117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다음</a:t>
            </a:r>
            <a:r>
              <a: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버튼 클릭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7597775" y="3438525"/>
            <a:ext cx="1214438" cy="2381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>
            <a:spLocks noChangeAspect="1"/>
          </p:cNvSpPr>
          <p:nvPr/>
        </p:nvSpPr>
        <p:spPr>
          <a:xfrm>
            <a:off x="7405688" y="3311525"/>
            <a:ext cx="284162" cy="2841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740650" y="5586413"/>
            <a:ext cx="1063625" cy="2397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>
            <a:spLocks noChangeAspect="1"/>
          </p:cNvSpPr>
          <p:nvPr/>
        </p:nvSpPr>
        <p:spPr>
          <a:xfrm>
            <a:off x="7524750" y="5416550"/>
            <a:ext cx="284163" cy="2841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497763" y="6005513"/>
            <a:ext cx="1422400" cy="39528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7308850" y="58801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783" name="TextBox 23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그림 12" descr="회원가입-단체-2단계-1-2016(숏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63" y="1079500"/>
            <a:ext cx="6480175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타원 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단체유형 안내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 개인사업자 </a:t>
            </a: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단체명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사업자등록번호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영리법인</a:t>
            </a: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단체명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사업자등록번호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법인번호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 비영리법인</a:t>
            </a: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단체명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법인번호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고유번호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 공식단체</a:t>
            </a: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단체명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고유번호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임의단체는 가입불가</a:t>
            </a:r>
            <a:endParaRPr lang="en-US" altLang="ko-KR" sz="9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*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비영리법인이라 할지라도 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 법인등기부등본이 없으면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공식단체로 간주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공식단체로 단체유형 선택  후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가입절차 진행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107950" y="45815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388938" y="4583113"/>
            <a:ext cx="9826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단체유형 선택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65400" y="1900238"/>
            <a:ext cx="3662363" cy="11684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타원 9"/>
          <p:cNvSpPr>
            <a:spLocks noChangeAspect="1"/>
          </p:cNvSpPr>
          <p:nvPr/>
        </p:nvSpPr>
        <p:spPr>
          <a:xfrm>
            <a:off x="2454275" y="1720850"/>
            <a:ext cx="284163" cy="2841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68575" y="4667250"/>
            <a:ext cx="6143625" cy="12985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455863" y="45227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803" name="TextBox 12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그림 23" descr="회원가입-단체-2단계-2-영리법인-2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887788"/>
            <a:ext cx="5727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그림 22" descr="회원가입-단체-2단계-2-개인사업자-20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439863"/>
            <a:ext cx="57292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타원 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단체유형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개인사업자 선택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단체이름 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사업자등록번호 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사업자등록번호 확인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클릭 후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다음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선택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사업자등록번호를 확인해 주십시오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”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라는 메시지가 나오면 인증기관으로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문의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인증기관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: NICE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평가정보주식회사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(1600-1522)</a:t>
            </a:r>
            <a:endParaRPr lang="ko-KR" altLang="en-US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107950" y="37163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388938" y="3717925"/>
            <a:ext cx="20383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단체유형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영리법인 선택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단체이름 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사업자등록번호 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법인번호 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사업자등록번호 확인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클릭 후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다음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선택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사업자등록번호를 확인해 주십시오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”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라는 메시지가 나오면 인증기관으로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문의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인증기관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: NICE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평가정보주식회사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(1600-1522)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490913" y="1543050"/>
            <a:ext cx="796925" cy="8731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타원 9"/>
          <p:cNvSpPr>
            <a:spLocks noChangeAspect="1"/>
          </p:cNvSpPr>
          <p:nvPr/>
        </p:nvSpPr>
        <p:spPr>
          <a:xfrm>
            <a:off x="3300413" y="1460500"/>
            <a:ext cx="284162" cy="2841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826" name="TextBox 12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_4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698750" y="2509838"/>
            <a:ext cx="2219325" cy="6477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843588" y="2870200"/>
            <a:ext cx="981075" cy="2873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138988" y="3249613"/>
            <a:ext cx="1273175" cy="3603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138988" y="6003925"/>
            <a:ext cx="1273175" cy="3603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773613" y="3997325"/>
            <a:ext cx="798512" cy="8715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572000" y="38544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700338" y="4975225"/>
            <a:ext cx="2219325" cy="9366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843588" y="5632450"/>
            <a:ext cx="981075" cy="2873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717800" y="1123950"/>
            <a:ext cx="1152525" cy="21748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100" b="1" dirty="0">
                <a:latin typeface="나눔고딕" pitchFamily="50" charset="-127"/>
                <a:ea typeface="나눔고딕" pitchFamily="50" charset="-127"/>
              </a:rPr>
              <a:t>개인사업자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2717800" y="3573463"/>
            <a:ext cx="1152525" cy="2159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100" b="1" dirty="0">
                <a:latin typeface="나눔고딕" pitchFamily="50" charset="-127"/>
                <a:ea typeface="나눔고딕" pitchFamily="50" charset="-127"/>
              </a:rPr>
              <a:t>영리법인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그림 29" descr="회원가입-단체-2단계-2-공식단체-2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4198938"/>
            <a:ext cx="57277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그림 28" descr="회원가입-단체-2단계-2-비영리법인-20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431925"/>
            <a:ext cx="5727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6022975" y="1543050"/>
            <a:ext cx="798513" cy="8731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타원 9"/>
          <p:cNvSpPr>
            <a:spLocks noChangeAspect="1"/>
          </p:cNvSpPr>
          <p:nvPr/>
        </p:nvSpPr>
        <p:spPr>
          <a:xfrm>
            <a:off x="5834063" y="1460500"/>
            <a:ext cx="284162" cy="2841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846" name="TextBox 12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_5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698750" y="5257800"/>
            <a:ext cx="2219325" cy="6477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138988" y="3543300"/>
            <a:ext cx="1273175" cy="3603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138988" y="6003925"/>
            <a:ext cx="1273175" cy="3603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319963" y="4308475"/>
            <a:ext cx="798512" cy="8715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7118350" y="41656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700338" y="2513013"/>
            <a:ext cx="2219325" cy="9350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단체유형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비영리법인 선택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단체이름 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법인번호 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고유번호 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다음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선택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107950" y="37163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388938" y="3717925"/>
            <a:ext cx="17494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단체유형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공식단체 선택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단체이름 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고유번호 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다음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선택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*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비영리법인이라 할지라도 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 법인등기부등본이 없으면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공식단체로 간주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공식단체로 단체유형 선택  후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가입절차 진행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717800" y="1123950"/>
            <a:ext cx="1152525" cy="21748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100" b="1" dirty="0">
                <a:latin typeface="나눔고딕" pitchFamily="50" charset="-127"/>
                <a:ea typeface="나눔고딕" pitchFamily="50" charset="-127"/>
              </a:rPr>
              <a:t>비영리법인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717800" y="3860800"/>
            <a:ext cx="1152525" cy="2159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100" b="1" dirty="0">
                <a:latin typeface="나눔고딕" pitchFamily="50" charset="-127"/>
                <a:ea typeface="나눔고딕" pitchFamily="50" charset="-127"/>
              </a:rPr>
              <a:t>공식단체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그림 14" descr="회원가입-단체-3단계-1.bmp"/>
          <p:cNvPicPr>
            <a:picLocks noChangeAspect="1"/>
          </p:cNvPicPr>
          <p:nvPr/>
        </p:nvPicPr>
        <p:blipFill>
          <a:blip r:embed="rId2" cstate="print"/>
          <a:srcRect t="24800"/>
          <a:stretch>
            <a:fillRect/>
          </a:stretch>
        </p:blipFill>
        <p:spPr bwMode="auto">
          <a:xfrm>
            <a:off x="2555875" y="1079500"/>
            <a:ext cx="6315075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타원 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859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대표자 가져오기 클릭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단체회원 가입 시 먼저 대표자에 대한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정보가 시스템에 등록되어 있어야 함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단체의 대표자는 개인회원 가입 완료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후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대표자 가져오기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를 통하여 대표자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확인 함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07950" y="27416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388938" y="2741613"/>
            <a:ext cx="19891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대표자 정보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반드시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[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대표자 가져오기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로 조회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대표자 가져오기에서 선택된 정보가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자동 반영되어 입력됨</a:t>
            </a:r>
          </a:p>
        </p:txBody>
      </p:sp>
      <p:sp>
        <p:nvSpPr>
          <p:cNvPr id="13" name="타원 12"/>
          <p:cNvSpPr/>
          <p:nvPr/>
        </p:nvSpPr>
        <p:spPr>
          <a:xfrm>
            <a:off x="107950" y="41148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388938" y="4111625"/>
            <a:ext cx="2022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작성자 본인인증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휴대폰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아이핀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이메일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등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원하는 본인인증 방법 선택하여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작성자 본인 인증 받기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635375" y="3114675"/>
            <a:ext cx="773113" cy="2603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4284663" y="29241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33663" y="3454400"/>
            <a:ext cx="2443162" cy="6858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2411413" y="33369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555875" y="4259263"/>
            <a:ext cx="6264275" cy="17621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2449513" y="40798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879" name="TextBox 27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그림 14" descr="회원가입-단체-3단계-1.bmp"/>
          <p:cNvPicPr>
            <a:picLocks noChangeAspect="1"/>
          </p:cNvPicPr>
          <p:nvPr/>
        </p:nvPicPr>
        <p:blipFill>
          <a:blip r:embed="rId2" cstate="print"/>
          <a:srcRect t="54900"/>
          <a:stretch>
            <a:fillRect/>
          </a:stretch>
        </p:blipFill>
        <p:spPr bwMode="auto">
          <a:xfrm>
            <a:off x="2555875" y="1079500"/>
            <a:ext cx="6315075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그림 37" descr="회원가입-단체-3단계-2-검색(10버전)-20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0" y="1573213"/>
            <a:ext cx="53276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3635375" y="1154113"/>
            <a:ext cx="773113" cy="2603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893" name="TextBox 19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_7</a:t>
            </a:r>
          </a:p>
        </p:txBody>
      </p:sp>
      <p:sp>
        <p:nvSpPr>
          <p:cNvPr id="23" name="타원 2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388938" y="1079500"/>
            <a:ext cx="1746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대표자 검색조건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대표자의 이름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생년월일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성별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생년월일은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8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자리입력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예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) 1980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년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월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일 생의 경우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     “19800101”</a:t>
            </a:r>
          </a:p>
        </p:txBody>
      </p:sp>
      <p:sp>
        <p:nvSpPr>
          <p:cNvPr id="27" name="타원 26"/>
          <p:cNvSpPr/>
          <p:nvPr/>
        </p:nvSpPr>
        <p:spPr>
          <a:xfrm>
            <a:off x="107950" y="22113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8938" y="2211388"/>
            <a:ext cx="162718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대표자 검색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검색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선택 후 조회결과 확인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07950" y="29797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388938" y="2979738"/>
            <a:ext cx="20224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조회결과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이름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생일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성별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휴대전화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메일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전화번호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단체명 등의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입력된 정보를 통해 단체의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대표자 확인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선택 시에는 선택</a:t>
            </a:r>
            <a:r>
              <a:rPr lang="en-US" altLang="ko-KR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( O )</a:t>
            </a:r>
            <a:r>
              <a:rPr lang="ko-KR" altLang="en-US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을 체크</a:t>
            </a:r>
            <a:endParaRPr lang="en-US" altLang="ko-KR" sz="900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107950" y="44211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27"/>
          <p:cNvSpPr txBox="1">
            <a:spLocks noChangeArrowheads="1"/>
          </p:cNvSpPr>
          <p:nvPr/>
        </p:nvSpPr>
        <p:spPr bwMode="auto">
          <a:xfrm>
            <a:off x="388938" y="4421188"/>
            <a:ext cx="1554162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확인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”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버튼 클릭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대표자 검색 결과에서 단체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대표자를 선택하고 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확인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버튼을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348038" y="2152650"/>
            <a:ext cx="2376487" cy="8921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203575" y="19891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669213" y="2732088"/>
            <a:ext cx="665162" cy="2603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7454900" y="27368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132138" y="3346450"/>
            <a:ext cx="5040312" cy="5746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2987675" y="31432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384550" y="3694113"/>
            <a:ext cx="144463" cy="1889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346700" y="4192588"/>
            <a:ext cx="700088" cy="2603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5084763" y="41846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107950" y="55197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4"/>
          <p:cNvSpPr txBox="1">
            <a:spLocks noChangeArrowheads="1"/>
          </p:cNvSpPr>
          <p:nvPr/>
        </p:nvSpPr>
        <p:spPr bwMode="auto">
          <a:xfrm>
            <a:off x="388938" y="5519738"/>
            <a:ext cx="20224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대표자 검색 결과 없을 경우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대표자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개인회원가입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완료 후 다시 단체회원 가입 진행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5248275" y="5300663"/>
            <a:ext cx="865188" cy="2603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4983163" y="52990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그림 14" descr="회원가입-단체-3단계-1.bmp"/>
          <p:cNvPicPr>
            <a:picLocks noChangeAspect="1"/>
          </p:cNvPicPr>
          <p:nvPr/>
        </p:nvPicPr>
        <p:blipFill>
          <a:blip r:embed="rId2" cstate="print"/>
          <a:srcRect t="74257"/>
          <a:stretch>
            <a:fillRect/>
          </a:stretch>
        </p:blipFill>
        <p:spPr bwMode="auto">
          <a:xfrm>
            <a:off x="2555875" y="1079500"/>
            <a:ext cx="63150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그림 21" descr="회원가입-단체-3단계-3-휴대폰인증-20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638425"/>
            <a:ext cx="3529013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19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_8</a:t>
            </a:r>
          </a:p>
        </p:txBody>
      </p:sp>
      <p:sp>
        <p:nvSpPr>
          <p:cNvPr id="37" name="타원 36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TextBox 12"/>
          <p:cNvSpPr txBox="1">
            <a:spLocks noChangeArrowheads="1"/>
          </p:cNvSpPr>
          <p:nvPr/>
        </p:nvSpPr>
        <p:spPr bwMode="auto">
          <a:xfrm>
            <a:off x="388938" y="1079500"/>
            <a:ext cx="19478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작성자의 휴대폰 번호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본인이 사용하는 휴대전화 번호 입력</a:t>
            </a:r>
          </a:p>
        </p:txBody>
      </p:sp>
      <p:sp>
        <p:nvSpPr>
          <p:cNvPr id="39" name="타원 38"/>
          <p:cNvSpPr/>
          <p:nvPr/>
        </p:nvSpPr>
        <p:spPr>
          <a:xfrm>
            <a:off x="107950" y="20510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TextBox 26"/>
          <p:cNvSpPr txBox="1">
            <a:spLocks noChangeArrowheads="1"/>
          </p:cNvSpPr>
          <p:nvPr/>
        </p:nvSpPr>
        <p:spPr bwMode="auto">
          <a:xfrm>
            <a:off x="388938" y="2051050"/>
            <a:ext cx="12747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인증번호 받기 클릭</a:t>
            </a:r>
          </a:p>
        </p:txBody>
      </p:sp>
      <p:sp>
        <p:nvSpPr>
          <p:cNvPr id="41" name="타원 40"/>
          <p:cNvSpPr/>
          <p:nvPr/>
        </p:nvSpPr>
        <p:spPr>
          <a:xfrm>
            <a:off x="107950" y="28448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TextBox 28"/>
          <p:cNvSpPr txBox="1">
            <a:spLocks noChangeArrowheads="1"/>
          </p:cNvSpPr>
          <p:nvPr/>
        </p:nvSpPr>
        <p:spPr bwMode="auto">
          <a:xfrm>
            <a:off x="388938" y="2844800"/>
            <a:ext cx="16541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작성자의 휴대폰에 수신된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인증번호 입력</a:t>
            </a:r>
          </a:p>
        </p:txBody>
      </p:sp>
      <p:sp>
        <p:nvSpPr>
          <p:cNvPr id="43" name="타원 42"/>
          <p:cNvSpPr/>
          <p:nvPr/>
        </p:nvSpPr>
        <p:spPr>
          <a:xfrm>
            <a:off x="107950" y="36623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TextBox 28"/>
          <p:cNvSpPr txBox="1">
            <a:spLocks noChangeArrowheads="1"/>
          </p:cNvSpPr>
          <p:nvPr/>
        </p:nvSpPr>
        <p:spPr bwMode="auto">
          <a:xfrm>
            <a:off x="388938" y="3662363"/>
            <a:ext cx="17891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확인</a:t>
            </a:r>
            <a:r>
              <a: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버튼 클릭하여 휴대폰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인증 완료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2843213" y="2205038"/>
            <a:ext cx="1584325" cy="3603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3978275" y="3357563"/>
            <a:ext cx="1962150" cy="3127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4572000" y="3698875"/>
            <a:ext cx="1008063" cy="24288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635625" y="3716338"/>
            <a:ext cx="792163" cy="24288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949825" y="4198938"/>
            <a:ext cx="674688" cy="2413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3851275" y="31416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6300788" y="35734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4373563" y="38258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4687888" y="41767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그림 14" descr="회원가입-단체-3단계-1.bmp"/>
          <p:cNvPicPr>
            <a:picLocks noChangeAspect="1"/>
          </p:cNvPicPr>
          <p:nvPr/>
        </p:nvPicPr>
        <p:blipFill>
          <a:blip r:embed="rId2" cstate="print"/>
          <a:srcRect t="74257"/>
          <a:stretch>
            <a:fillRect/>
          </a:stretch>
        </p:blipFill>
        <p:spPr bwMode="auto">
          <a:xfrm>
            <a:off x="2555875" y="1079500"/>
            <a:ext cx="63150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그림 21" descr="회원가입-개인-1단계-아이핀인증-20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638425"/>
            <a:ext cx="2890837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19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_9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4886325" y="2205038"/>
            <a:ext cx="1584325" cy="3603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656138" y="3627438"/>
            <a:ext cx="1428750" cy="35718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4500563" y="34194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673600" y="4037013"/>
            <a:ext cx="1411288" cy="4064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4500563" y="38798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394200" y="4473575"/>
            <a:ext cx="585788" cy="6143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4224338" y="43021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092825" y="3622675"/>
            <a:ext cx="463550" cy="35718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6088063" y="34178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88938" y="1079500"/>
            <a:ext cx="16097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아이핀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ID,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비밀번호 입력</a:t>
            </a:r>
          </a:p>
        </p:txBody>
      </p:sp>
      <p:sp>
        <p:nvSpPr>
          <p:cNvPr id="33" name="타원 32"/>
          <p:cNvSpPr/>
          <p:nvPr/>
        </p:nvSpPr>
        <p:spPr>
          <a:xfrm>
            <a:off x="107950" y="1714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25"/>
          <p:cNvSpPr txBox="1">
            <a:spLocks noChangeArrowheads="1"/>
          </p:cNvSpPr>
          <p:nvPr/>
        </p:nvSpPr>
        <p:spPr bwMode="auto">
          <a:xfrm>
            <a:off x="388938" y="1714500"/>
            <a:ext cx="6905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문자입력</a:t>
            </a:r>
          </a:p>
        </p:txBody>
      </p:sp>
      <p:sp>
        <p:nvSpPr>
          <p:cNvPr id="35" name="타원 34"/>
          <p:cNvSpPr/>
          <p:nvPr/>
        </p:nvSpPr>
        <p:spPr>
          <a:xfrm>
            <a:off x="107950" y="23653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27"/>
          <p:cNvSpPr txBox="1">
            <a:spLocks noChangeArrowheads="1"/>
          </p:cNvSpPr>
          <p:nvPr/>
        </p:nvSpPr>
        <p:spPr bwMode="auto">
          <a:xfrm>
            <a:off x="388938" y="2365375"/>
            <a:ext cx="10207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확인 버튼 클릭</a:t>
            </a:r>
          </a:p>
        </p:txBody>
      </p:sp>
      <p:sp>
        <p:nvSpPr>
          <p:cNvPr id="49" name="타원 48"/>
          <p:cNvSpPr/>
          <p:nvPr/>
        </p:nvSpPr>
        <p:spPr>
          <a:xfrm>
            <a:off x="107950" y="30003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TextBox 27"/>
          <p:cNvSpPr txBox="1">
            <a:spLocks noChangeArrowheads="1"/>
          </p:cNvSpPr>
          <p:nvPr/>
        </p:nvSpPr>
        <p:spPr bwMode="auto">
          <a:xfrm>
            <a:off x="388938" y="3000375"/>
            <a:ext cx="20955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아이핀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신규가입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아이핀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아이디가 없으신 분은 신규가입  클릭하여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아이핀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회원가입을 먼저 한 후 인증 절차 진행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524568" y="980660"/>
            <a:ext cx="1239042" cy="86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cene3d>
              <a:camera prst="orthographicFront"/>
              <a:lightRig rig="brightRoom" dir="tl"/>
            </a:scene3d>
            <a:sp3d extrusionH="57150" contourW="25400" prstMaterial="flat">
              <a:bevelT w="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순 서</a:t>
            </a:r>
          </a:p>
        </p:txBody>
      </p:sp>
      <p:pic>
        <p:nvPicPr>
          <p:cNvPr id="14339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782888"/>
            <a:ext cx="1625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1262331" y="3445152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이용 안내</a:t>
            </a:r>
          </a:p>
        </p:txBody>
      </p:sp>
      <p:sp>
        <p:nvSpPr>
          <p:cNvPr id="17" name="대각선 줄무늬 16"/>
          <p:cNvSpPr>
            <a:spLocks noChangeAspect="1"/>
          </p:cNvSpPr>
          <p:nvPr/>
        </p:nvSpPr>
        <p:spPr>
          <a:xfrm>
            <a:off x="1283603" y="2855344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4344" name="그림 24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8163" y="30797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7825" y="2781300"/>
            <a:ext cx="1625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992989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회원가입</a:t>
            </a:r>
          </a:p>
        </p:txBody>
      </p:sp>
      <p:sp>
        <p:nvSpPr>
          <p:cNvPr id="22" name="대각선 줄무늬 21"/>
          <p:cNvSpPr>
            <a:spLocks noChangeAspect="1"/>
          </p:cNvSpPr>
          <p:nvPr/>
        </p:nvSpPr>
        <p:spPr>
          <a:xfrm>
            <a:off x="3014261" y="2852783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4350" name="그림 28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0125" y="30765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613" y="2782888"/>
            <a:ext cx="1625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4721229" y="3445152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메뉴안내</a:t>
            </a:r>
          </a:p>
        </p:txBody>
      </p:sp>
      <p:sp>
        <p:nvSpPr>
          <p:cNvPr id="26" name="대각선 줄무늬 25"/>
          <p:cNvSpPr>
            <a:spLocks noChangeAspect="1"/>
          </p:cNvSpPr>
          <p:nvPr/>
        </p:nvSpPr>
        <p:spPr>
          <a:xfrm>
            <a:off x="4742501" y="2855344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4356" name="그림 32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325" y="30797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625" y="2781300"/>
            <a:ext cx="1625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6472087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지원신청</a:t>
            </a:r>
          </a:p>
        </p:txBody>
      </p:sp>
      <p:sp>
        <p:nvSpPr>
          <p:cNvPr id="30" name="대각선 줄무늬 29"/>
          <p:cNvSpPr>
            <a:spLocks noChangeAspect="1"/>
          </p:cNvSpPr>
          <p:nvPr/>
        </p:nvSpPr>
        <p:spPr>
          <a:xfrm>
            <a:off x="6493359" y="2852783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4362" name="그림 36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8338" y="30765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3" name="TextBox 47"/>
          <p:cNvSpPr txBox="1">
            <a:spLocks noChangeArrowheads="1"/>
          </p:cNvSpPr>
          <p:nvPr/>
        </p:nvSpPr>
        <p:spPr bwMode="auto">
          <a:xfrm>
            <a:off x="1766888" y="2954338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Ⅰ</a:t>
            </a:r>
          </a:p>
        </p:txBody>
      </p:sp>
      <p:sp>
        <p:nvSpPr>
          <p:cNvPr id="14364" name="TextBox 48"/>
          <p:cNvSpPr txBox="1">
            <a:spLocks noChangeArrowheads="1"/>
          </p:cNvSpPr>
          <p:nvPr/>
        </p:nvSpPr>
        <p:spPr bwMode="auto">
          <a:xfrm>
            <a:off x="3541713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Ⅱ</a:t>
            </a:r>
          </a:p>
        </p:txBody>
      </p:sp>
      <p:sp>
        <p:nvSpPr>
          <p:cNvPr id="14365" name="TextBox 49"/>
          <p:cNvSpPr txBox="1">
            <a:spLocks noChangeArrowheads="1"/>
          </p:cNvSpPr>
          <p:nvPr/>
        </p:nvSpPr>
        <p:spPr bwMode="auto">
          <a:xfrm>
            <a:off x="5253038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Ⅲ</a:t>
            </a:r>
          </a:p>
        </p:txBody>
      </p:sp>
      <p:sp>
        <p:nvSpPr>
          <p:cNvPr id="14366" name="TextBox 50"/>
          <p:cNvSpPr txBox="1">
            <a:spLocks noChangeArrowheads="1"/>
          </p:cNvSpPr>
          <p:nvPr/>
        </p:nvSpPr>
        <p:spPr bwMode="auto">
          <a:xfrm>
            <a:off x="7005638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Ⅳ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2843213" y="2708275"/>
            <a:ext cx="5400675" cy="32337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그림 29" descr="회원가입-단체-3단계-3-이메일인증-2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922588"/>
            <a:ext cx="4265612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그림 14" descr="회원가입-단체-3단계-1.bmp"/>
          <p:cNvPicPr>
            <a:picLocks noChangeAspect="1"/>
          </p:cNvPicPr>
          <p:nvPr/>
        </p:nvPicPr>
        <p:blipFill>
          <a:blip r:embed="rId3" cstate="print"/>
          <a:srcRect t="74257"/>
          <a:stretch>
            <a:fillRect/>
          </a:stretch>
        </p:blipFill>
        <p:spPr bwMode="auto">
          <a:xfrm>
            <a:off x="2555875" y="1079500"/>
            <a:ext cx="63150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19"/>
          <p:cNvSpPr txBox="1">
            <a:spLocks noChangeArrowheads="1"/>
          </p:cNvSpPr>
          <p:nvPr/>
        </p:nvSpPr>
        <p:spPr bwMode="auto">
          <a:xfrm>
            <a:off x="196850" y="546100"/>
            <a:ext cx="140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_10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6919913" y="2205038"/>
            <a:ext cx="1584325" cy="3603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388938" y="1079500"/>
            <a:ext cx="11477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작성자 이름 입력</a:t>
            </a:r>
          </a:p>
        </p:txBody>
      </p:sp>
      <p:sp>
        <p:nvSpPr>
          <p:cNvPr id="39" name="타원 38"/>
          <p:cNvSpPr/>
          <p:nvPr/>
        </p:nvSpPr>
        <p:spPr>
          <a:xfrm>
            <a:off x="107950" y="17240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TextBox 28"/>
          <p:cNvSpPr txBox="1">
            <a:spLocks noChangeArrowheads="1"/>
          </p:cNvSpPr>
          <p:nvPr/>
        </p:nvSpPr>
        <p:spPr bwMode="auto">
          <a:xfrm>
            <a:off x="388938" y="1724025"/>
            <a:ext cx="18319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작성자 생년월일 입력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(8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자리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05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107950" y="23749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388938" y="2374900"/>
            <a:ext cx="1568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작성자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e-mail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주소 입력</a:t>
            </a:r>
          </a:p>
        </p:txBody>
      </p:sp>
      <p:sp>
        <p:nvSpPr>
          <p:cNvPr id="43" name="타원 42"/>
          <p:cNvSpPr/>
          <p:nvPr/>
        </p:nvSpPr>
        <p:spPr>
          <a:xfrm>
            <a:off x="107950" y="30099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TextBox 32"/>
          <p:cNvSpPr txBox="1">
            <a:spLocks noChangeArrowheads="1"/>
          </p:cNvSpPr>
          <p:nvPr/>
        </p:nvSpPr>
        <p:spPr bwMode="auto">
          <a:xfrm>
            <a:off x="388938" y="3009900"/>
            <a:ext cx="1371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 err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인증메일받기</a:t>
            </a:r>
            <a:r>
              <a: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클릭</a:t>
            </a:r>
          </a:p>
        </p:txBody>
      </p:sp>
      <p:sp>
        <p:nvSpPr>
          <p:cNvPr id="46" name="타원 45"/>
          <p:cNvSpPr/>
          <p:nvPr/>
        </p:nvSpPr>
        <p:spPr>
          <a:xfrm>
            <a:off x="107950" y="36369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TextBox 34"/>
          <p:cNvSpPr txBox="1">
            <a:spLocks noChangeArrowheads="1"/>
          </p:cNvSpPr>
          <p:nvPr/>
        </p:nvSpPr>
        <p:spPr bwMode="auto">
          <a:xfrm>
            <a:off x="388938" y="3636963"/>
            <a:ext cx="9826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인증문자 입력</a:t>
            </a:r>
          </a:p>
        </p:txBody>
      </p:sp>
      <p:sp>
        <p:nvSpPr>
          <p:cNvPr id="48" name="타원 47"/>
          <p:cNvSpPr/>
          <p:nvPr/>
        </p:nvSpPr>
        <p:spPr>
          <a:xfrm>
            <a:off x="107950" y="42957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35"/>
          <p:cNvSpPr txBox="1">
            <a:spLocks noChangeArrowheads="1"/>
          </p:cNvSpPr>
          <p:nvPr/>
        </p:nvSpPr>
        <p:spPr bwMode="auto">
          <a:xfrm>
            <a:off x="388938" y="4295775"/>
            <a:ext cx="1117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확인</a:t>
            </a:r>
            <a:r>
              <a:rPr lang="en-US" altLang="ko-KR" sz="105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 버튼 클릭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3730625" y="3897313"/>
            <a:ext cx="1633538" cy="2222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3597275" y="38496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3740150" y="4259263"/>
            <a:ext cx="1479550" cy="2222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3740150" y="4605338"/>
            <a:ext cx="2487613" cy="2635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3597275" y="42211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3597275" y="46116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5540375" y="5108575"/>
            <a:ext cx="885825" cy="2222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3740150" y="5105400"/>
            <a:ext cx="1768475" cy="2222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3597275" y="50704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6400800" y="50768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4900613" y="5413375"/>
            <a:ext cx="792162" cy="33178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/>
          <p:cNvSpPr/>
          <p:nvPr/>
        </p:nvSpPr>
        <p:spPr>
          <a:xfrm>
            <a:off x="4643438" y="54451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회원가입-4단계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6000" y="1080000"/>
            <a:ext cx="6314400" cy="5092864"/>
          </a:xfrm>
          <a:prstGeom prst="rect">
            <a:avLst/>
          </a:prstGeom>
        </p:spPr>
      </p:pic>
      <p:sp>
        <p:nvSpPr>
          <p:cNvPr id="41987" name="TextBox 19"/>
          <p:cNvSpPr txBox="1">
            <a:spLocks noChangeArrowheads="1"/>
          </p:cNvSpPr>
          <p:nvPr/>
        </p:nvSpPr>
        <p:spPr bwMode="auto">
          <a:xfrm>
            <a:off x="196850" y="546100"/>
            <a:ext cx="140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_11</a:t>
            </a:r>
          </a:p>
        </p:txBody>
      </p:sp>
      <p:sp>
        <p:nvSpPr>
          <p:cNvPr id="5" name="타원 4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177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필수입력항목 확인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※ </a:t>
            </a:r>
            <a:r>
              <a:rPr lang="ko-KR" altLang="en-US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자동으로 불러오는 항목 확인</a:t>
            </a:r>
            <a:endParaRPr lang="en-US" altLang="ko-KR" sz="900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단체명 확인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대표자정보 확인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단체정보 확인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사업자등록번호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법인번호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고유번호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107950" y="35353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388938" y="3535363"/>
            <a:ext cx="2082621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비밀번호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영문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숫자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특수문자 조합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자리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이상</a:t>
            </a:r>
            <a:endParaRPr lang="ko-KR" altLang="en-US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07950" y="28686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388938" y="2868613"/>
            <a:ext cx="20812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아이디 입력 후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아이디중복확인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 </a:t>
            </a:r>
          </a:p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클릭하여 사용 가능 여부 확인</a:t>
            </a:r>
            <a:endParaRPr lang="ko-KR" altLang="en-US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07950" y="43656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388938" y="4365625"/>
            <a:ext cx="12366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법적자격구분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선택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566988" y="1744662"/>
            <a:ext cx="6326187" cy="391664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851275" y="192584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700338" y="1963260"/>
            <a:ext cx="1150937" cy="215900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711450" y="2987886"/>
            <a:ext cx="4371975" cy="215900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708275" y="3242096"/>
            <a:ext cx="1575685" cy="690974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107950" y="49720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388938" y="4992688"/>
            <a:ext cx="20955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파일추가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클릭하여 파일첨부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사업자등록증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법인등기부등본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pPr>
              <a:defRPr/>
            </a:pP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고유번호증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중 하나를 반드시 첨부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700339" y="2210221"/>
            <a:ext cx="2375732" cy="2222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700338" y="2477610"/>
            <a:ext cx="1638300" cy="4556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700338" y="3984836"/>
            <a:ext cx="2087562" cy="2222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555875" y="25654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2555875" y="22050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4787900" y="39798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702346" y="5349798"/>
            <a:ext cx="593725" cy="2222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3319730" y="53035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7092950" y="29718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4306504" y="364732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 descr="회원가입-4단계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6000" y="1080000"/>
            <a:ext cx="6314400" cy="5092864"/>
          </a:xfrm>
          <a:prstGeom prst="rect">
            <a:avLst/>
          </a:prstGeom>
        </p:spPr>
      </p:pic>
      <p:pic>
        <p:nvPicPr>
          <p:cNvPr id="43011" name="그림 2" descr="회원가입-단체-4단계-1.bmp"/>
          <p:cNvPicPr>
            <a:picLocks noChangeAspect="1"/>
          </p:cNvPicPr>
          <p:nvPr/>
        </p:nvPicPr>
        <p:blipFill>
          <a:blip r:embed="rId3" cstate="print"/>
          <a:srcRect t="17450" b="75323"/>
          <a:stretch>
            <a:fillRect/>
          </a:stretch>
        </p:blipFill>
        <p:spPr bwMode="auto">
          <a:xfrm>
            <a:off x="2555875" y="1079500"/>
            <a:ext cx="63150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19"/>
          <p:cNvSpPr txBox="1">
            <a:spLocks noChangeArrowheads="1"/>
          </p:cNvSpPr>
          <p:nvPr/>
        </p:nvSpPr>
        <p:spPr bwMode="auto">
          <a:xfrm>
            <a:off x="196850" y="546100"/>
            <a:ext cx="140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_12</a:t>
            </a:r>
          </a:p>
        </p:txBody>
      </p:sp>
      <p:sp>
        <p:nvSpPr>
          <p:cNvPr id="5" name="타원 4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기타입력사항 확인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※ </a:t>
            </a:r>
            <a:r>
              <a:rPr lang="ko-KR" altLang="en-US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지원신청 시 활용되는 자료</a:t>
            </a:r>
            <a:endParaRPr lang="en-US" altLang="ko-KR" sz="900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단체전화번호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단체주소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홈페이지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실무자 정보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107950" y="32527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388938" y="3252788"/>
            <a:ext cx="18780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우편번호검색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클릭하여 주소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검색 후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07950" y="25812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388938" y="2581275"/>
            <a:ext cx="1236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단체명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약명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단체전화번호 입력</a:t>
            </a:r>
            <a:endParaRPr lang="ko-KR" altLang="en-US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07950" y="39385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388938" y="3938588"/>
            <a:ext cx="1693862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홈페이지 및 설립연도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생략 가능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107950" y="46164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388938" y="4637088"/>
            <a:ext cx="20955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실무자정보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실무자와 대표자와 동일할 경우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체크박스 선택하면 대표자 정보가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자동입력 됨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2566988" y="1654903"/>
            <a:ext cx="6253162" cy="309721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2484438" y="1478691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07950" y="57356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34"/>
          <p:cNvSpPr txBox="1">
            <a:spLocks noChangeArrowheads="1"/>
          </p:cNvSpPr>
          <p:nvPr/>
        </p:nvSpPr>
        <p:spPr bwMode="auto">
          <a:xfrm>
            <a:off x="388938" y="5735638"/>
            <a:ext cx="1117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회원가입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클릭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2659063" y="2159518"/>
            <a:ext cx="3581400" cy="4492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667000" y="2628041"/>
            <a:ext cx="5361480" cy="2508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662238" y="2897017"/>
            <a:ext cx="3581400" cy="4492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665413" y="3455128"/>
            <a:ext cx="5146675" cy="12239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132138" y="3610914"/>
            <a:ext cx="1511300" cy="215900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341118" y="2651853"/>
            <a:ext cx="630237" cy="215900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021388" y="4815616"/>
            <a:ext cx="1376362" cy="342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2484438" y="261692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2484438" y="1920016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2484438" y="3005866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2484438" y="374405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5759450" y="4834666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524568" y="980660"/>
            <a:ext cx="1239042" cy="86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cene3d>
              <a:camera prst="orthographicFront"/>
              <a:lightRig rig="brightRoom" dir="tl"/>
            </a:scene3d>
            <a:sp3d extrusionH="57150" contourW="25400" prstMaterial="flat">
              <a:bevelT w="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순 서</a:t>
            </a:r>
          </a:p>
        </p:txBody>
      </p:sp>
      <p:pic>
        <p:nvPicPr>
          <p:cNvPr id="44035" name="그림 31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782888"/>
            <a:ext cx="1625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262331" y="3445152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이용 안내</a:t>
            </a:r>
          </a:p>
        </p:txBody>
      </p:sp>
      <p:sp>
        <p:nvSpPr>
          <p:cNvPr id="5" name="대각선 줄무늬 4"/>
          <p:cNvSpPr>
            <a:spLocks noChangeAspect="1"/>
          </p:cNvSpPr>
          <p:nvPr/>
        </p:nvSpPr>
        <p:spPr>
          <a:xfrm>
            <a:off x="1283603" y="2855344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44040" name="그림 24" descr="목차배경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163" y="30797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그림 31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7825" y="2781300"/>
            <a:ext cx="1625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992989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회원가입</a:t>
            </a:r>
          </a:p>
        </p:txBody>
      </p:sp>
      <p:sp>
        <p:nvSpPr>
          <p:cNvPr id="9" name="대각선 줄무늬 8"/>
          <p:cNvSpPr>
            <a:spLocks noChangeAspect="1"/>
          </p:cNvSpPr>
          <p:nvPr/>
        </p:nvSpPr>
        <p:spPr>
          <a:xfrm>
            <a:off x="3014261" y="2852783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44046" name="그림 28" descr="목차배경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25" y="30765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그림 31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6613" y="2782888"/>
            <a:ext cx="1625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4721229" y="3445152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메뉴안내</a:t>
            </a:r>
          </a:p>
        </p:txBody>
      </p:sp>
      <p:sp>
        <p:nvSpPr>
          <p:cNvPr id="13" name="대각선 줄무늬 12"/>
          <p:cNvSpPr>
            <a:spLocks noChangeAspect="1"/>
          </p:cNvSpPr>
          <p:nvPr/>
        </p:nvSpPr>
        <p:spPr>
          <a:xfrm>
            <a:off x="4742501" y="2855344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44052" name="그림 32" descr="목차배경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325" y="30797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3" name="그림 31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625" y="2781300"/>
            <a:ext cx="1625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6472087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지원신청</a:t>
            </a:r>
          </a:p>
        </p:txBody>
      </p:sp>
      <p:sp>
        <p:nvSpPr>
          <p:cNvPr id="17" name="대각선 줄무늬 16"/>
          <p:cNvSpPr>
            <a:spLocks noChangeAspect="1"/>
          </p:cNvSpPr>
          <p:nvPr/>
        </p:nvSpPr>
        <p:spPr>
          <a:xfrm>
            <a:off x="6493359" y="2852783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44058" name="그림 36" descr="목차배경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338" y="30765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9" name="TextBox 47"/>
          <p:cNvSpPr txBox="1">
            <a:spLocks noChangeArrowheads="1"/>
          </p:cNvSpPr>
          <p:nvPr/>
        </p:nvSpPr>
        <p:spPr bwMode="auto">
          <a:xfrm>
            <a:off x="1766888" y="2954338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Ⅰ</a:t>
            </a:r>
          </a:p>
        </p:txBody>
      </p:sp>
      <p:sp>
        <p:nvSpPr>
          <p:cNvPr id="44060" name="TextBox 48"/>
          <p:cNvSpPr txBox="1">
            <a:spLocks noChangeArrowheads="1"/>
          </p:cNvSpPr>
          <p:nvPr/>
        </p:nvSpPr>
        <p:spPr bwMode="auto">
          <a:xfrm>
            <a:off x="3541713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Ⅱ</a:t>
            </a:r>
          </a:p>
        </p:txBody>
      </p:sp>
      <p:sp>
        <p:nvSpPr>
          <p:cNvPr id="44061" name="TextBox 49"/>
          <p:cNvSpPr txBox="1">
            <a:spLocks noChangeArrowheads="1"/>
          </p:cNvSpPr>
          <p:nvPr/>
        </p:nvSpPr>
        <p:spPr bwMode="auto">
          <a:xfrm>
            <a:off x="5253038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Ⅲ</a:t>
            </a:r>
          </a:p>
        </p:txBody>
      </p:sp>
      <p:sp>
        <p:nvSpPr>
          <p:cNvPr id="44062" name="TextBox 50"/>
          <p:cNvSpPr txBox="1">
            <a:spLocks noChangeArrowheads="1"/>
          </p:cNvSpPr>
          <p:nvPr/>
        </p:nvSpPr>
        <p:spPr bwMode="auto">
          <a:xfrm>
            <a:off x="7005638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Ⅳ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073150" y="2708275"/>
            <a:ext cx="3527425" cy="32337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354763" y="2708275"/>
            <a:ext cx="1728787" cy="32337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2400" y="1080000"/>
            <a:ext cx="6544800" cy="48996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40" y="3598109"/>
            <a:ext cx="3710568" cy="2855311"/>
          </a:xfrm>
          <a:prstGeom prst="rect">
            <a:avLst/>
          </a:prstGeom>
        </p:spPr>
      </p:pic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132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화면 안내</a:t>
            </a:r>
            <a:r>
              <a:rPr lang="en-US" altLang="ko-KR" sz="1200" b="1" dirty="0">
                <a:latin typeface="나눔고딕" pitchFamily="50" charset="-127"/>
                <a:ea typeface="나눔고딕" pitchFamily="50" charset="-127"/>
              </a:rPr>
              <a:t>_</a:t>
            </a:r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로그인</a:t>
            </a:r>
            <a:endParaRPr lang="en-US" altLang="ko-KR" sz="1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07950" y="24638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938" y="2492375"/>
            <a:ext cx="177006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아이디 및 비밀번호 입력 후 </a:t>
            </a:r>
            <a:endParaRPr lang="en-US" altLang="ko-KR" sz="105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로그인 클릭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938" y="1093788"/>
            <a:ext cx="20224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국가문화예술지원시스템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접속</a:t>
            </a:r>
            <a:endParaRPr lang="en-US" altLang="ko-KR" sz="105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07950" y="37909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938" y="3819525"/>
            <a:ext cx="1893467" cy="5309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e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나라도움 교부 진행절차 안내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내용 확인 후 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[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닫기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]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클릭</a:t>
            </a:r>
            <a:endParaRPr lang="ko-KR" altLang="en-US" sz="90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518214" y="1204091"/>
            <a:ext cx="1706562" cy="2873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411891" y="1200899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469515" y="1750920"/>
            <a:ext cx="1092618" cy="40834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2411891" y="1577937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106027" y="3542211"/>
            <a:ext cx="3766521" cy="289342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3919665" y="343014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28324" y="5301260"/>
            <a:ext cx="451816" cy="31582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107380" y="508752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368" y="5116095"/>
            <a:ext cx="9826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주관기관 선택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7736" y="2132820"/>
            <a:ext cx="3005138" cy="1352550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4406112" y="2089978"/>
            <a:ext cx="3065839" cy="140215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233996" y="191908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846313" y="3204965"/>
            <a:ext cx="194352" cy="21647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200" y="1195200"/>
            <a:ext cx="6696000" cy="5022000"/>
          </a:xfrm>
          <a:prstGeom prst="rect">
            <a:avLst/>
          </a:prstGeom>
        </p:spPr>
      </p:pic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1136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메인 화면 안내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938" y="1079500"/>
            <a:ext cx="1571625" cy="66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로그인 정보 확인</a:t>
            </a:r>
            <a:endParaRPr lang="en-US" altLang="ko-KR" sz="105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사용자명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(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개인명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/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단체명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)</a:t>
            </a: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로그인한 주관기관 확인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938" y="1992313"/>
            <a:ext cx="1976437" cy="1084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진행절차</a:t>
            </a:r>
            <a:endParaRPr lang="en-US" altLang="ko-KR" sz="105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해당 단계 클릭 시 해당 메뉴로 이동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지원신청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교부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/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변경신청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정산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/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사업실적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신청현황 모두보기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타 기관 포함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)</a:t>
            </a:r>
            <a:endParaRPr lang="ko-KR" altLang="en-US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11125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27000" y="19653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445439" y="1778427"/>
            <a:ext cx="1044000" cy="504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89375" y="2147582"/>
            <a:ext cx="4714875" cy="7286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743325" y="3458710"/>
            <a:ext cx="5112000" cy="1116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743324" y="4801225"/>
            <a:ext cx="5293295" cy="8530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2398713" y="1525499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3708400" y="199449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3563938" y="3298419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3563938" y="46515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05340" y="4134124"/>
            <a:ext cx="296862" cy="3603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719762" y="3700737"/>
            <a:ext cx="576000" cy="8048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098" name="TextBox 32"/>
          <p:cNvSpPr txBox="1">
            <a:spLocks noChangeArrowheads="1"/>
          </p:cNvSpPr>
          <p:nvPr/>
        </p:nvSpPr>
        <p:spPr bwMode="auto">
          <a:xfrm>
            <a:off x="388938" y="3333750"/>
            <a:ext cx="20955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나의 지원사업 진행 현황</a:t>
            </a:r>
            <a:endParaRPr lang="en-US" altLang="ko-KR" sz="10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지원 년도를 선택하면 해당 년도의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‘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나의 진행현황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조회 가능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각 사업의 지원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교부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보조금지급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정산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사업실적 등의 상태 확인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및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현재 진행 상태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가 표시됨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보기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는 제출완료 상태를 나타내며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관리번호가 보임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수정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을 클릭하면 작성 중인 신청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페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이지로 이동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ko-KR" altLang="en-US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진행중인 사업이 없을 경우 </a:t>
            </a:r>
            <a:r>
              <a:rPr lang="en-US" altLang="ko-KR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조회된 </a:t>
            </a:r>
            <a:endParaRPr lang="en-US" altLang="ko-KR" sz="900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데이터가 없습니다</a:t>
            </a:r>
            <a:r>
              <a:rPr lang="en-US" altLang="ko-KR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메시지 확인</a:t>
            </a:r>
            <a:endParaRPr lang="en-US" altLang="ko-KR" sz="900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938" y="5495925"/>
            <a:ext cx="2095500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신청 가능한 지원사업 현황</a:t>
            </a:r>
            <a:endParaRPr lang="en-US" altLang="ko-KR" sz="105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현재 로그인한 주관기관의 신청 가능한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사업이 조회됨</a:t>
            </a:r>
          </a:p>
        </p:txBody>
      </p:sp>
      <p:sp>
        <p:nvSpPr>
          <p:cNvPr id="25" name="타원 24"/>
          <p:cNvSpPr/>
          <p:nvPr/>
        </p:nvSpPr>
        <p:spPr>
          <a:xfrm>
            <a:off x="127000" y="33083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125413" y="5497513"/>
            <a:ext cx="287337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2800" y="1195200"/>
            <a:ext cx="6696000" cy="5022000"/>
          </a:xfrm>
          <a:prstGeom prst="rect">
            <a:avLst/>
          </a:prstGeom>
        </p:spPr>
      </p:pic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메뉴안내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938" y="1079500"/>
            <a:ext cx="1947862" cy="808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보조금 주관기관 변경</a:t>
            </a:r>
            <a:endParaRPr lang="en-US" altLang="ko-KR" sz="105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현재 로그인한 주관기관 확인 후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보조금 주관기관 변경을 원할 경우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원하는 주관기관 선택하여 변경 가능</a:t>
            </a:r>
          </a:p>
        </p:txBody>
      </p:sp>
      <p:sp>
        <p:nvSpPr>
          <p:cNvPr id="5" name="타원 4"/>
          <p:cNvSpPr/>
          <p:nvPr/>
        </p:nvSpPr>
        <p:spPr>
          <a:xfrm>
            <a:off x="111125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475001" y="2545310"/>
            <a:ext cx="1152160" cy="280183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451521" y="1957254"/>
            <a:ext cx="1035050" cy="1555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3548732" y="2414441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2800" y="1195200"/>
            <a:ext cx="6699600" cy="501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938" y="1079500"/>
            <a:ext cx="1838325" cy="1362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자료실</a:t>
            </a:r>
            <a:endParaRPr lang="en-US" altLang="ko-KR" sz="105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서식 및 매뉴얼</a:t>
            </a: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각종 서식 및 매뉴얼 확인 가능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관련 법령 및 지침</a:t>
            </a: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문화체육관광부 관련 법령 및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문예진흥기금보조금운용지침 등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확인 가능</a:t>
            </a:r>
          </a:p>
        </p:txBody>
      </p:sp>
      <p:sp>
        <p:nvSpPr>
          <p:cNvPr id="5" name="타원 4"/>
          <p:cNvSpPr/>
          <p:nvPr/>
        </p:nvSpPr>
        <p:spPr>
          <a:xfrm>
            <a:off x="111125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181806" y="1557982"/>
            <a:ext cx="1512887" cy="17609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32643" y="1314450"/>
            <a:ext cx="360363" cy="19517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635375" y="2554073"/>
            <a:ext cx="5440363" cy="29237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7391356" y="107929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137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메뉴안내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2800" y="1195200"/>
            <a:ext cx="6699600" cy="501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8938" y="1079500"/>
            <a:ext cx="2076450" cy="191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게시판</a:t>
            </a:r>
            <a:endParaRPr lang="en-US" altLang="ko-KR" sz="105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공지사항</a:t>
            </a: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각 기관별 공지사항을 올리는 곳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예약상담</a:t>
            </a: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시스템 사용관련 상담을 예약하는 곳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사업에 대한 문의는 보조금 주관기관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으로 문의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시스템 개선</a:t>
            </a: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시스템 자료의 오류 등 기능적 개선이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필요한 사항에 대하여 제안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11125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635375" y="1755265"/>
            <a:ext cx="1008063" cy="2127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8729196" y="5116140"/>
            <a:ext cx="387771" cy="2127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938" y="3419475"/>
            <a:ext cx="2022475" cy="66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예약상담</a:t>
            </a:r>
            <a:endParaRPr lang="en-US" altLang="ko-KR" sz="105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글쓰기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버튼 클릭하여 시스템 사용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관련하여 상담 예약이 가능</a:t>
            </a:r>
          </a:p>
        </p:txBody>
      </p:sp>
      <p:sp>
        <p:nvSpPr>
          <p:cNvPr id="22" name="타원 21"/>
          <p:cNvSpPr/>
          <p:nvPr/>
        </p:nvSpPr>
        <p:spPr>
          <a:xfrm>
            <a:off x="127000" y="33924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8460865" y="507010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165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메뉴안내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_3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6227552" y="1557982"/>
            <a:ext cx="2520000" cy="17609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973384" y="1323159"/>
            <a:ext cx="360363" cy="19517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7805970" y="1087999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2800" y="907200"/>
            <a:ext cx="6699600" cy="556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938" y="1079500"/>
            <a:ext cx="2022475" cy="1362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안내</a:t>
            </a:r>
            <a:endParaRPr lang="en-US" altLang="ko-KR" sz="105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시스템 안내</a:t>
            </a: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국가문화예술지원시스템의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운영목적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이용방법과 절차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시스템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구성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문의처 등에 대한 안내</a:t>
            </a: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- 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사업담당자 안내</a:t>
            </a: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각 주관기관 사업 담당자 연락처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11125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734278" y="1962598"/>
            <a:ext cx="5327650" cy="4428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185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메뉴안내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_4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902447" y="1309218"/>
            <a:ext cx="1908000" cy="17609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380594" y="1065686"/>
            <a:ext cx="360363" cy="19517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61121" y="9953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4000" y="1080000"/>
            <a:ext cx="6544800" cy="5353200"/>
          </a:xfrm>
          <a:prstGeom prst="rect">
            <a:avLst/>
          </a:prstGeom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92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시스템 접속 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938" y="1079500"/>
            <a:ext cx="8556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시스템 접속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814524" y="1107372"/>
            <a:ext cx="1384130" cy="2095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366" name="TextBox 80"/>
          <p:cNvSpPr txBox="1">
            <a:spLocks noChangeArrowheads="1"/>
          </p:cNvSpPr>
          <p:nvPr/>
        </p:nvSpPr>
        <p:spPr bwMode="auto">
          <a:xfrm>
            <a:off x="388938" y="1358900"/>
            <a:ext cx="2095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웹 브라우저에 국가문화예술지원시스템의 주소를 입력 후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엔터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http://www.ncas.or.kr</a:t>
            </a:r>
          </a:p>
          <a:p>
            <a:endParaRPr lang="en-US" altLang="ko-KR" sz="8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8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사용 가능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대 웹 브라우저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- MS Internet Explorer </a:t>
            </a: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- Google Chrome </a:t>
            </a: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- Apple Safari</a:t>
            </a: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Mozilla Firefox   </a:t>
            </a:r>
          </a:p>
          <a:p>
            <a:pPr>
              <a:buFontTx/>
              <a:buChar char="-"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 Opera</a:t>
            </a:r>
          </a:p>
          <a:p>
            <a:pPr>
              <a:buFontTx/>
              <a:buChar char="-"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 Swing browser</a:t>
            </a:r>
          </a:p>
        </p:txBody>
      </p:sp>
      <p:pic>
        <p:nvPicPr>
          <p:cNvPr id="15367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2F9"/>
              </a:clrFrom>
              <a:clrTo>
                <a:srgbClr val="F1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238" y="2540000"/>
            <a:ext cx="5143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1F2F9"/>
              </a:clrFrom>
              <a:clrTo>
                <a:srgbClr val="F1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238" y="3287713"/>
            <a:ext cx="495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1F2F9"/>
              </a:clrFrom>
              <a:clrTo>
                <a:srgbClr val="F1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238" y="3938588"/>
            <a:ext cx="4857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1F2F9"/>
              </a:clrFrom>
              <a:clrTo>
                <a:srgbClr val="F1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238" y="4659313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타원 18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584337" y="981343"/>
            <a:ext cx="285750" cy="28416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230188" y="1885950"/>
            <a:ext cx="2093912" cy="230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9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모든 브라우저 </a:t>
            </a:r>
            <a:r>
              <a:rPr lang="en-US" altLang="ko-KR" sz="9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팝업 허용으로 설정</a:t>
            </a:r>
          </a:p>
        </p:txBody>
      </p:sp>
      <p:pic>
        <p:nvPicPr>
          <p:cNvPr id="15374" name="그림 13" descr="오페라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8" y="5345113"/>
            <a:ext cx="43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그림 15" descr="스윙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1963" y="6037263"/>
            <a:ext cx="5889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0000" y="1080000"/>
            <a:ext cx="6696000" cy="5371212"/>
          </a:xfrm>
          <a:prstGeom prst="rect">
            <a:avLst/>
          </a:prstGeom>
        </p:spPr>
      </p:pic>
      <p:sp>
        <p:nvSpPr>
          <p:cNvPr id="51203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1465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내 정보방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</a:t>
            </a:r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개인회원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저장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출력 버튼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저장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정보 수정 후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저장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”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출력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개인정보 출력 시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출력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”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클릭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         </a:t>
            </a:r>
          </a:p>
        </p:txBody>
      </p:sp>
      <p:sp>
        <p:nvSpPr>
          <p:cNvPr id="6" name="타원 5"/>
          <p:cNvSpPr/>
          <p:nvPr/>
        </p:nvSpPr>
        <p:spPr>
          <a:xfrm>
            <a:off x="107950" y="19732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388938" y="1984375"/>
            <a:ext cx="20177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개인명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변경신청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[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변경신청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개명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또는 회원 가입 시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이름을 잘못 입력한 경우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변경신청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후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 담당자가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승인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하면 시스템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에서 변경 완료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-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[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이력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변경신청 한 이력 확인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7950" y="38925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388938" y="3913188"/>
            <a:ext cx="1951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비밀번호 변경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비밀번호는 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자리 이상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숫자와 문자 조합으로 변경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07950" y="32750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388938" y="3294063"/>
            <a:ext cx="2022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아이디 변경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가입 시 등록한 아이디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변경 가능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07950" y="46116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388938" y="4632325"/>
            <a:ext cx="20955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개인정보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 err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행추가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클릭 후 개인정보 입력 가능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등록 정보 클릭 후 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 err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행삭제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가능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스크롤 바 이동하여 해당 사항 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173038" y="5661025"/>
            <a:ext cx="2093912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모든 정보 수정 후에는 반드시 </a:t>
            </a:r>
            <a:endParaRPr lang="en-US" altLang="ko-KR" sz="105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저장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버튼을 클릭하여 저장 여부 확인 필요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449513" y="1637274"/>
            <a:ext cx="1089025" cy="2413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754648" y="2464444"/>
            <a:ext cx="1016000" cy="241300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000618" y="2492936"/>
            <a:ext cx="900000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805738" y="22447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741943" y="2864622"/>
            <a:ext cx="792163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759450" y="4947084"/>
            <a:ext cx="647700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759450" y="5267115"/>
            <a:ext cx="647700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5581650" y="26098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744913" y="5137106"/>
            <a:ext cx="1881187" cy="4143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5538788" y="52212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5538788" y="48577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3517900" y="51847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725863" y="5589588"/>
            <a:ext cx="5167312" cy="7921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189868" y="5649658"/>
            <a:ext cx="685800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3517900" y="57356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936516" y="2447065"/>
            <a:ext cx="165100" cy="3960812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8000" y="1080000"/>
            <a:ext cx="6300000" cy="465319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2709" y="1541382"/>
            <a:ext cx="4771657" cy="4896000"/>
          </a:xfrm>
          <a:prstGeom prst="rect">
            <a:avLst/>
          </a:prstGeom>
        </p:spPr>
      </p:pic>
      <p:sp>
        <p:nvSpPr>
          <p:cNvPr id="52228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1465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내 정보방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</a:t>
            </a:r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개인회원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출력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나의 상세 정보는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미리보기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를 통해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각 신청서에 함께 출력되는 개인 상세 정보를 사전에 확인 및 보완 가능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127911" y="1174795"/>
            <a:ext cx="539750" cy="2524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7956550" y="9255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522712" y="1501731"/>
            <a:ext cx="4865818" cy="49688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544590" y="2538753"/>
            <a:ext cx="755650" cy="25241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0000" y="1080000"/>
            <a:ext cx="6656400" cy="5194301"/>
          </a:xfrm>
          <a:prstGeom prst="rect">
            <a:avLst/>
          </a:prstGeom>
        </p:spPr>
      </p:pic>
      <p:sp>
        <p:nvSpPr>
          <p:cNvPr id="53251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1465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내 정보방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</a:t>
            </a:r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단체회원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708400" y="2708275"/>
            <a:ext cx="1584325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834066" y="5241601"/>
            <a:ext cx="612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602976" y="5561798"/>
            <a:ext cx="612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813921" y="5397176"/>
            <a:ext cx="1800000" cy="360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6204642" y="5515971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5565178" y="515947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3586908" y="531851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671557" y="2835486"/>
            <a:ext cx="203791" cy="3473914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107950" y="20701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388938" y="2070100"/>
            <a:ext cx="202247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단체명 변경신청 및 이력조회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[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변경신청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단체명이 변경된 경우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변</a:t>
            </a: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b="1" dirty="0" err="1">
                <a:latin typeface="나눔고딕" pitchFamily="50" charset="-127"/>
                <a:ea typeface="나눔고딕" pitchFamily="50" charset="-127"/>
              </a:rPr>
              <a:t>경신청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- [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이력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변경신청 한 이력 확인</a:t>
            </a: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107950" y="44307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24"/>
          <p:cNvSpPr txBox="1">
            <a:spLocks noChangeArrowheads="1"/>
          </p:cNvSpPr>
          <p:nvPr/>
        </p:nvSpPr>
        <p:spPr bwMode="auto">
          <a:xfrm>
            <a:off x="388938" y="4430713"/>
            <a:ext cx="2095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대표자 변경신청 및 이력조회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[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변경신청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단체의 대표자가 변경된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경우 신규 대표자 개인회원가입 후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  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변경신청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-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[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이력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변경신청 한 이력 확인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단체정보 기본 메뉴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기본정보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공간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/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시설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인력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/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재정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기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타 정보 조회 및 수정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-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정보 수정 후 반드시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저장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확인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107950" y="55626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TextBox 24"/>
          <p:cNvSpPr txBox="1">
            <a:spLocks noChangeArrowheads="1"/>
          </p:cNvSpPr>
          <p:nvPr/>
        </p:nvSpPr>
        <p:spPr bwMode="auto">
          <a:xfrm>
            <a:off x="388938" y="5562600"/>
            <a:ext cx="1951037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대표자 정보 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확인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-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단체의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대표자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정보 확인 가능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정보 수정 필요 시 대표자 개인의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  아이디로 로그인하여 정보 수정 </a:t>
            </a:r>
            <a:endParaRPr lang="ko-KR" altLang="en-US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107950" y="36703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TextBox 24"/>
          <p:cNvSpPr txBox="1">
            <a:spLocks noChangeArrowheads="1"/>
          </p:cNvSpPr>
          <p:nvPr/>
        </p:nvSpPr>
        <p:spPr bwMode="auto">
          <a:xfrm>
            <a:off x="388938" y="3689350"/>
            <a:ext cx="1951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비밀번호 변경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비밀번호는 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자리 이상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숫자와 문자 조합으로 변경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107950" y="30527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388938" y="3071813"/>
            <a:ext cx="20224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아이디 변경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가입 시 등록한 아이디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변경 가능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3471863" y="26828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6210300" y="3011966"/>
            <a:ext cx="792163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6011863" y="27813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5580063" y="6010372"/>
            <a:ext cx="723900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5319713" y="596661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297613" y="6010372"/>
            <a:ext cx="650875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6896100" y="596661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7896436" y="2466975"/>
            <a:ext cx="944562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7670800" y="24225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2449513" y="1619856"/>
            <a:ext cx="1089025" cy="2413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754648" y="2447026"/>
            <a:ext cx="1016000" cy="241300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6000" y="1141200"/>
            <a:ext cx="6480000" cy="4752455"/>
          </a:xfrm>
          <a:prstGeom prst="rect">
            <a:avLst/>
          </a:prstGeom>
        </p:spPr>
      </p:pic>
      <p:pic>
        <p:nvPicPr>
          <p:cNvPr id="13" name="그림 12" descr="8-단체명변경신청메시지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0000" y="2226226"/>
            <a:ext cx="3240000" cy="1335790"/>
          </a:xfrm>
          <a:prstGeom prst="rect">
            <a:avLst/>
          </a:prstGeom>
        </p:spPr>
      </p:pic>
      <p:sp>
        <p:nvSpPr>
          <p:cNvPr id="54276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1465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내 정보방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</a:t>
            </a:r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단체회원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625975" y="2827583"/>
            <a:ext cx="2160588" cy="1682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6591300" y="3215144"/>
            <a:ext cx="684213" cy="1984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단체명 변경신청 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- [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변경신청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  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변경신청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버튼을 클릭하여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첨부서류 확인 후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확인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버튼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- 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첨부서류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변경신청서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사업자등록증 또는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고유번호증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단체의 사업자등록번호나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고유번호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등이 함께 변경된 경우는 정보 수정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이 아닌 새로운 주체이므로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신규 단체회원 가입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진행 필요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5706374" y="1876136"/>
            <a:ext cx="540000" cy="1984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5527886" y="174389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6000" y="1141200"/>
            <a:ext cx="6480000" cy="4752455"/>
          </a:xfrm>
          <a:prstGeom prst="rect">
            <a:avLst/>
          </a:prstGeom>
        </p:spPr>
      </p:pic>
      <p:pic>
        <p:nvPicPr>
          <p:cNvPr id="31" name="그림 30" descr="9-단체명변경신청화면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4000" y="2059200"/>
            <a:ext cx="4824000" cy="4069277"/>
          </a:xfrm>
          <a:prstGeom prst="rect">
            <a:avLst/>
          </a:prstGeom>
        </p:spPr>
      </p:pic>
      <p:pic>
        <p:nvPicPr>
          <p:cNvPr id="32" name="그림 31" descr="10-단체명변경신청양식다운로드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000" y="4075200"/>
            <a:ext cx="3240000" cy="1155349"/>
          </a:xfrm>
          <a:prstGeom prst="rect">
            <a:avLst/>
          </a:prstGeom>
        </p:spPr>
      </p:pic>
      <p:sp>
        <p:nvSpPr>
          <p:cNvPr id="55301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1465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내 정보방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</a:t>
            </a:r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단체회원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19510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변경 후 명칭 입력 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107950" y="17113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22"/>
          <p:cNvSpPr txBox="1">
            <a:spLocks noChangeArrowheads="1"/>
          </p:cNvSpPr>
          <p:nvPr/>
        </p:nvSpPr>
        <p:spPr bwMode="auto">
          <a:xfrm>
            <a:off x="388938" y="1711325"/>
            <a:ext cx="19510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양식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내려받기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107950" y="23590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TextBox 24"/>
          <p:cNvSpPr txBox="1">
            <a:spLocks noChangeArrowheads="1"/>
          </p:cNvSpPr>
          <p:nvPr/>
        </p:nvSpPr>
        <p:spPr bwMode="auto">
          <a:xfrm>
            <a:off x="388938" y="2359025"/>
            <a:ext cx="20224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단체명변경신청서 저장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단체명변경신청서 저장 후 작성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107950" y="32035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TextBox 24"/>
          <p:cNvSpPr txBox="1">
            <a:spLocks noChangeArrowheads="1"/>
          </p:cNvSpPr>
          <p:nvPr/>
        </p:nvSpPr>
        <p:spPr bwMode="auto">
          <a:xfrm>
            <a:off x="388938" y="3203575"/>
            <a:ext cx="202247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파일추가 후 파일저장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파일추가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클릭하여 작성한 단체명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 변경신청서와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사업자등록증 또는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고유번호증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첨부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파일저장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파일 추가 후 파일저장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107950" y="45037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388938" y="4503738"/>
            <a:ext cx="20224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변경신청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변경신청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후 주관기관 사업 담당자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에게 유선으로 승인 요청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주관기관 담당자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승인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완료 후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시스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템에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반영 완료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635375" y="3546686"/>
            <a:ext cx="1800225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7238522" y="3764862"/>
            <a:ext cx="864000" cy="2000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8172928" y="4696036"/>
            <a:ext cx="540000" cy="1651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4733925" y="5061849"/>
            <a:ext cx="692150" cy="2238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7456488" y="5358922"/>
            <a:ext cx="692150" cy="252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876151" y="2386013"/>
            <a:ext cx="648000" cy="2254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427538" y="2627313"/>
            <a:ext cx="3816350" cy="2254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3419475" y="35099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7092950" y="35734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7956550" y="4508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4572000" y="48688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6659563" y="234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7235825" y="53482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6000" y="1141200"/>
            <a:ext cx="6480000" cy="4752455"/>
          </a:xfrm>
          <a:prstGeom prst="rect">
            <a:avLst/>
          </a:prstGeom>
        </p:spPr>
      </p:pic>
      <p:sp>
        <p:nvSpPr>
          <p:cNvPr id="56324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1465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내 정보방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</a:t>
            </a:r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단체회원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대표자 변경신청 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- [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변경신청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  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변경신청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버튼을 클릭하여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첨부서류 확인 후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확인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버튼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- 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첨부서류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변경신청서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사업자등록증 또는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고유번호증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대표자 변경신청 시 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신규대표자 개인</a:t>
            </a: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회원 가입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후 변경신청 진행 필요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903134" y="1910225"/>
            <a:ext cx="540000" cy="1984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4724646" y="181289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 descr="8-단체명변경신청메시지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0000" y="2226226"/>
            <a:ext cx="3240000" cy="1335790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4625975" y="2827583"/>
            <a:ext cx="2160588" cy="1682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591300" y="3215144"/>
            <a:ext cx="684213" cy="1984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6000" y="1141200"/>
            <a:ext cx="6480000" cy="475245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8000" y="1990800"/>
            <a:ext cx="4939200" cy="4159745"/>
          </a:xfrm>
          <a:prstGeom prst="rect">
            <a:avLst/>
          </a:prstGeom>
        </p:spPr>
      </p:pic>
      <p:sp>
        <p:nvSpPr>
          <p:cNvPr id="57348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1465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내 정보방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</a:t>
            </a:r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단체회원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이용안내 확인 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대표자 변경신청 신청 절차에 대한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상세 안내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▶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신청절차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▶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적용시점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▶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주의사항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내용 확인 후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확인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버튼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이후 해당 내용은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이용안내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버튼을 클릭하여 다시 확인 가능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16573" y="2528730"/>
            <a:ext cx="3657600" cy="342062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750867" y="5605113"/>
            <a:ext cx="720000" cy="2714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035675" y="2271840"/>
            <a:ext cx="719138" cy="25667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786188" y="24558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787"/>
          <a:stretch/>
        </p:blipFill>
        <p:spPr>
          <a:xfrm>
            <a:off x="2592000" y="972000"/>
            <a:ext cx="6300000" cy="98013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963"/>
          <a:stretch/>
        </p:blipFill>
        <p:spPr>
          <a:xfrm>
            <a:off x="2484000" y="1886400"/>
            <a:ext cx="3888000" cy="154018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00" y="2095200"/>
            <a:ext cx="3600000" cy="150211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0400" y="3358800"/>
            <a:ext cx="3704400" cy="3119809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5444022" y="2462213"/>
            <a:ext cx="3486150" cy="254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374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1465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내 정보방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</a:t>
            </a:r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단체회원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변경 후 대표자 검색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돋보기 버튼 클릭 후 신규대표자 검색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7950" y="17891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388938" y="1808163"/>
            <a:ext cx="195103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smtClean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신규 대표자 </a:t>
            </a:r>
            <a:r>
              <a:rPr lang="ko-KR" altLang="en-US" sz="105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정보 </a:t>
            </a:r>
            <a:r>
              <a:rPr lang="ko-KR" altLang="en-US" sz="1050" b="1" dirty="0" smtClean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입력 </a:t>
            </a:r>
            <a:r>
              <a:rPr lang="ko-KR" altLang="en-US" sz="105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후 조회</a:t>
            </a:r>
            <a:endParaRPr lang="en-US" altLang="ko-KR" sz="1050" b="1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07950" y="23637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388938" y="2363788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검색 결과 확인 후 선택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07950" y="29368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388938" y="2936875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변경 후 대표자 불러오기 확인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07950" y="35020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388938" y="3502025"/>
            <a:ext cx="20224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양식 </a:t>
            </a: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내려받기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변경신청서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양식 </a:t>
            </a:r>
            <a:r>
              <a:rPr lang="ko-KR" altLang="en-US" sz="900" b="1" dirty="0" err="1">
                <a:latin typeface="나눔고딕" pitchFamily="50" charset="-127"/>
                <a:ea typeface="나눔고딕" pitchFamily="50" charset="-127"/>
              </a:rPr>
              <a:t>내려받기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후 작성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07950" y="42116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388938" y="4211638"/>
            <a:ext cx="2022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파일추가 후 파일저장</a:t>
            </a:r>
            <a:endParaRPr lang="en-US" altLang="ko-KR" sz="105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파일추가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클릭하여 작성한 대표자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 변경신청서와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사업자등록증 또는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고유번호증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첨부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파일저장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파일 추가 후 파일저장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107950" y="53625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7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388938" y="5362575"/>
            <a:ext cx="2022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변경신청</a:t>
            </a:r>
            <a:endParaRPr lang="en-US" altLang="ko-KR" sz="105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변경신청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후 주관기관 사업 담당자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에게 유선으로 승인 요청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주관기관 담당자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승인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완료 후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시스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템에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반영 완료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484588" y="3206061"/>
            <a:ext cx="2088000" cy="21431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372814" y="3217174"/>
            <a:ext cx="182562" cy="1873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464449" y="3101975"/>
            <a:ext cx="180975" cy="1873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814791" y="2149475"/>
            <a:ext cx="558800" cy="2333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932363" y="4606925"/>
            <a:ext cx="1152525" cy="21431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723626" y="4251325"/>
            <a:ext cx="792163" cy="21431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770352" y="5684167"/>
            <a:ext cx="595313" cy="1825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918323" y="5966746"/>
            <a:ext cx="539750" cy="1825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405688" y="3564709"/>
            <a:ext cx="576262" cy="2571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4427980" y="297042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5266222" y="24463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7706210" y="19891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4716463" y="45815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5580063" y="40767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5597315" y="543030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7308850" y="37163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7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7711176" y="5810671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오른쪽 화살표 43"/>
          <p:cNvSpPr/>
          <p:nvPr/>
        </p:nvSpPr>
        <p:spPr>
          <a:xfrm>
            <a:off x="4860040" y="3140960"/>
            <a:ext cx="432060" cy="14402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12-내정보방(단체)-공간시설 탭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20" y="1141200"/>
            <a:ext cx="6480000" cy="5099240"/>
          </a:xfrm>
          <a:prstGeom prst="rect">
            <a:avLst/>
          </a:prstGeom>
        </p:spPr>
      </p:pic>
      <p:sp>
        <p:nvSpPr>
          <p:cNvPr id="59395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1465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내 </a:t>
            </a:r>
            <a:r>
              <a:rPr lang="ko-KR" altLang="en-US" sz="1200" b="1" dirty="0" err="1">
                <a:latin typeface="나눔고딕" pitchFamily="50" charset="-127"/>
                <a:ea typeface="나눔고딕" pitchFamily="50" charset="-127"/>
              </a:rPr>
              <a:t>정보방</a:t>
            </a:r>
            <a:r>
              <a:rPr lang="en-US" altLang="ko-KR" sz="1200" b="1" dirty="0">
                <a:latin typeface="나눔고딕" pitchFamily="50" charset="-127"/>
                <a:ea typeface="나눔고딕" pitchFamily="50" charset="-127"/>
              </a:rPr>
              <a:t>_</a:t>
            </a:r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단체회원</a:t>
            </a:r>
            <a:endParaRPr lang="en-US" altLang="ko-KR" sz="1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19700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공간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시설 클릭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단체 회원 중 공연장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연습실 등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관련 시설이 있는 경우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단체에서 운영하는 공간정보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공연장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전시시설 등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및 시설보유현황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정보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056788" y="1492939"/>
            <a:ext cx="576262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813855" y="1187450"/>
            <a:ext cx="574675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07950" y="25669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388938" y="2586038"/>
            <a:ext cx="19510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정보 수정 및 입력 후 </a:t>
            </a:r>
            <a:r>
              <a:rPr lang="en-US" altLang="ko-KR" sz="105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저장</a:t>
            </a:r>
            <a:r>
              <a:rPr lang="en-US" altLang="ko-KR" sz="105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]</a:t>
            </a:r>
          </a:p>
        </p:txBody>
      </p:sp>
      <p:sp>
        <p:nvSpPr>
          <p:cNvPr id="11" name="타원 10"/>
          <p:cNvSpPr/>
          <p:nvPr/>
        </p:nvSpPr>
        <p:spPr>
          <a:xfrm>
            <a:off x="2990850" y="13128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7670720" y="10525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614078" y="1870553"/>
            <a:ext cx="6119812" cy="43211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12-내정보방(단체)-인력재정 탭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6000" y="1141200"/>
            <a:ext cx="6480000" cy="4750633"/>
          </a:xfrm>
          <a:prstGeom prst="rect">
            <a:avLst/>
          </a:prstGeom>
        </p:spPr>
      </p:pic>
      <p:sp>
        <p:nvSpPr>
          <p:cNvPr id="60419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1465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내 정보방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</a:t>
            </a:r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단체회원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9550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인력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재정 클릭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단체의 인력 및 재정 현황 입력</a:t>
            </a: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단체 임직원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고정 급여를 받는 임원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및 유급 직원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-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단체 단원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극단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무용단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연주단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등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단원이 있는 경우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상근단원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정기적인 고정급여를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받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으며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주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일 이상 정기적으로 근무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하는 경우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-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단체 등록회원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사단법인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협회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학회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등의 등록 회원 수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장기 계약직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일정기간 또는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프로젝트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에 따라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개월 이상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"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계약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" 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된 직원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-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단기 계약직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일정기간 또는 사업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프로젝트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에 따라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개월 미만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"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계약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" 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된 직원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07950" y="47990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388938" y="4818063"/>
            <a:ext cx="19510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정보 수정 및 입력 후 </a:t>
            </a:r>
            <a:r>
              <a:rPr lang="en-US" altLang="ko-KR" sz="105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저장</a:t>
            </a:r>
            <a:r>
              <a:rPr lang="en-US" altLang="ko-KR" sz="105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]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598182" y="1492939"/>
            <a:ext cx="576262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813855" y="1187450"/>
            <a:ext cx="574675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532244" y="13128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670720" y="10525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614078" y="1700761"/>
            <a:ext cx="6156000" cy="417658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484000" y="1098000"/>
            <a:ext cx="6544800" cy="5046618"/>
            <a:chOff x="2484000" y="1098000"/>
            <a:chExt cx="6544800" cy="5046618"/>
          </a:xfrm>
        </p:grpSpPr>
        <p:pic>
          <p:nvPicPr>
            <p:cNvPr id="2" name="그림 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4000" y="1098000"/>
              <a:ext cx="6544800" cy="5029200"/>
            </a:xfrm>
            <a:prstGeom prst="rect">
              <a:avLst/>
            </a:prstGeom>
          </p:spPr>
        </p:pic>
        <p:sp>
          <p:nvSpPr>
            <p:cNvPr id="3" name="직사각형 2"/>
            <p:cNvSpPr/>
            <p:nvPr/>
          </p:nvSpPr>
          <p:spPr>
            <a:xfrm>
              <a:off x="2538302" y="1611086"/>
              <a:ext cx="6473080" cy="45335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89609" y="2844998"/>
              <a:ext cx="3198565" cy="1979551"/>
            </a:xfrm>
            <a:prstGeom prst="rect">
              <a:avLst/>
            </a:prstGeom>
          </p:spPr>
        </p:pic>
      </p:grp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92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시스템 접속 </a:t>
            </a:r>
            <a:endParaRPr lang="en-US" altLang="ko-KR" sz="1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07950" y="2053316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938" y="2081891"/>
            <a:ext cx="2042547" cy="11310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 err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웹브라우저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IE 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사용자의 경우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[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인터넷 </a:t>
            </a:r>
            <a:r>
              <a:rPr lang="ko-KR" altLang="en-US" sz="1050" b="1" dirty="0" err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익스플로러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사용자 안내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]</a:t>
            </a:r>
          </a:p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메시지 확인 후 설정 변경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크롬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, 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사파리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, </a:t>
            </a:r>
            <a:r>
              <a:rPr lang="ko-KR" altLang="en-US" sz="900" b="1" dirty="0" err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파이어폭스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, 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오페라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, </a:t>
            </a:r>
          </a:p>
          <a:p>
            <a:pPr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스윙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등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다른 브라우저로 접속한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사용자는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해당 메시지 확인 불가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938" y="1093788"/>
            <a:ext cx="20224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국가문화예술지원시스템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접속</a:t>
            </a:r>
            <a:endParaRPr lang="en-US" altLang="ko-KR" sz="105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07950" y="380012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938" y="3828695"/>
            <a:ext cx="1758815" cy="5309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안내 메시지 확인 후 닫기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오늘 하루 이 창 열지 않음 체크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150498" y="2804492"/>
            <a:ext cx="3276000" cy="2052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4081762" y="268621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177898" y="4489885"/>
            <a:ext cx="249028" cy="17790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53584" y="4526287"/>
            <a:ext cx="143439" cy="14402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6359876" y="4301691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555720" y="1214220"/>
            <a:ext cx="1728240" cy="33698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2479829" y="1051012"/>
            <a:ext cx="285750" cy="28416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8254" y="1141200"/>
            <a:ext cx="6348922" cy="5209200"/>
          </a:xfrm>
          <a:prstGeom prst="rect">
            <a:avLst/>
          </a:prstGeom>
        </p:spPr>
      </p:pic>
      <p:sp>
        <p:nvSpPr>
          <p:cNvPr id="61443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1465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내 정보방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</a:t>
            </a:r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단체회원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387350" y="1079500"/>
            <a:ext cx="209708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기타 단체 정보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회원제도 운영 여부 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 err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행추가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버튼을 클릭하면 표에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빈 행이 추가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행의 각 항목을 선택하여 해당하는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내용 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최근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년간 단체의 세부활동실적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단체의 주요 수상 경력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단체의 공공부문 지원금 수혜실적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최근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년 이내 수혜실적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NCAS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등록현황은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NCAS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수혜실적이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자동 반영되어 확인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사용자 직접 입력 불가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601852" y="1709384"/>
            <a:ext cx="6119812" cy="464101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07950" y="42227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388938" y="4241800"/>
            <a:ext cx="19510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정보 수정 및 입력 후 </a:t>
            </a:r>
            <a:r>
              <a:rPr lang="en-US" altLang="ko-KR" sz="105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저장</a:t>
            </a:r>
            <a:r>
              <a:rPr lang="en-US" altLang="ko-KR" sz="105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]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136756" y="1492939"/>
            <a:ext cx="396000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761602" y="1187450"/>
            <a:ext cx="574675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3949788" y="13128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7670720" y="10525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6000" y="1141200"/>
            <a:ext cx="6480000" cy="475245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3873" y="1792800"/>
            <a:ext cx="5314073" cy="4564800"/>
          </a:xfrm>
          <a:prstGeom prst="rect">
            <a:avLst/>
          </a:prstGeom>
        </p:spPr>
      </p:pic>
      <p:sp>
        <p:nvSpPr>
          <p:cNvPr id="62468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1465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내 정보방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</a:t>
            </a:r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단체회원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324798" y="1144588"/>
            <a:ext cx="576262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8199341" y="9461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348038" y="1760538"/>
            <a:ext cx="5386035" cy="4608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446722" y="2895600"/>
            <a:ext cx="1223962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출력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단체 상세 정보는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미리보기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를 통해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각 신청서에 함께 출력되는 단체의 상세 정보를 사전에 확인 및 보완 가능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419840" y="2178704"/>
            <a:ext cx="809528" cy="22562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107950" y="253633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388938" y="2536330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미리보기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확인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107950" y="352305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388938" y="3523052"/>
            <a:ext cx="20224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문서 저장 및 출력 가능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3206100" y="158044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3153849" y="213282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524568" y="980660"/>
            <a:ext cx="1239042" cy="86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cene3d>
              <a:camera prst="orthographicFront"/>
              <a:lightRig rig="brightRoom" dir="tl"/>
            </a:scene3d>
            <a:sp3d extrusionH="57150" contourW="25400" prstMaterial="flat">
              <a:bevelT w="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순 서</a:t>
            </a:r>
          </a:p>
        </p:txBody>
      </p:sp>
      <p:pic>
        <p:nvPicPr>
          <p:cNvPr id="63491" name="그림 31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782888"/>
            <a:ext cx="1625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262331" y="3445152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이용 안내</a:t>
            </a:r>
          </a:p>
        </p:txBody>
      </p:sp>
      <p:sp>
        <p:nvSpPr>
          <p:cNvPr id="5" name="대각선 줄무늬 4"/>
          <p:cNvSpPr>
            <a:spLocks noChangeAspect="1"/>
          </p:cNvSpPr>
          <p:nvPr/>
        </p:nvSpPr>
        <p:spPr>
          <a:xfrm>
            <a:off x="1283603" y="2855344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63496" name="그림 24" descr="목차배경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163" y="30797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그림 31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7825" y="2781300"/>
            <a:ext cx="1625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992989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회원가입</a:t>
            </a:r>
          </a:p>
        </p:txBody>
      </p:sp>
      <p:sp>
        <p:nvSpPr>
          <p:cNvPr id="9" name="대각선 줄무늬 8"/>
          <p:cNvSpPr>
            <a:spLocks noChangeAspect="1"/>
          </p:cNvSpPr>
          <p:nvPr/>
        </p:nvSpPr>
        <p:spPr>
          <a:xfrm>
            <a:off x="3014261" y="2852783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63502" name="그림 28" descr="목차배경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25" y="30765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그림 31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6613" y="2782888"/>
            <a:ext cx="1625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4721229" y="3445152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화면안내</a:t>
            </a:r>
          </a:p>
        </p:txBody>
      </p:sp>
      <p:sp>
        <p:nvSpPr>
          <p:cNvPr id="13" name="대각선 줄무늬 12"/>
          <p:cNvSpPr>
            <a:spLocks noChangeAspect="1"/>
          </p:cNvSpPr>
          <p:nvPr/>
        </p:nvSpPr>
        <p:spPr>
          <a:xfrm>
            <a:off x="4742501" y="2855344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63508" name="그림 32" descr="목차배경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325" y="30797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9" name="그림 31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625" y="2781300"/>
            <a:ext cx="1625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6472087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지원신청</a:t>
            </a:r>
          </a:p>
        </p:txBody>
      </p:sp>
      <p:sp>
        <p:nvSpPr>
          <p:cNvPr id="17" name="대각선 줄무늬 16"/>
          <p:cNvSpPr>
            <a:spLocks noChangeAspect="1"/>
          </p:cNvSpPr>
          <p:nvPr/>
        </p:nvSpPr>
        <p:spPr>
          <a:xfrm>
            <a:off x="6493359" y="2852783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63514" name="그림 36" descr="목차배경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338" y="30765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15" name="TextBox 47"/>
          <p:cNvSpPr txBox="1">
            <a:spLocks noChangeArrowheads="1"/>
          </p:cNvSpPr>
          <p:nvPr/>
        </p:nvSpPr>
        <p:spPr bwMode="auto">
          <a:xfrm>
            <a:off x="1766888" y="2954338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Ⅰ</a:t>
            </a:r>
          </a:p>
        </p:txBody>
      </p:sp>
      <p:sp>
        <p:nvSpPr>
          <p:cNvPr id="63516" name="TextBox 48"/>
          <p:cNvSpPr txBox="1">
            <a:spLocks noChangeArrowheads="1"/>
          </p:cNvSpPr>
          <p:nvPr/>
        </p:nvSpPr>
        <p:spPr bwMode="auto">
          <a:xfrm>
            <a:off x="3541713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Ⅱ</a:t>
            </a:r>
          </a:p>
        </p:txBody>
      </p:sp>
      <p:sp>
        <p:nvSpPr>
          <p:cNvPr id="63517" name="TextBox 49"/>
          <p:cNvSpPr txBox="1">
            <a:spLocks noChangeArrowheads="1"/>
          </p:cNvSpPr>
          <p:nvPr/>
        </p:nvSpPr>
        <p:spPr bwMode="auto">
          <a:xfrm>
            <a:off x="5253038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Ⅲ</a:t>
            </a:r>
          </a:p>
        </p:txBody>
      </p:sp>
      <p:sp>
        <p:nvSpPr>
          <p:cNvPr id="63518" name="TextBox 50"/>
          <p:cNvSpPr txBox="1">
            <a:spLocks noChangeArrowheads="1"/>
          </p:cNvSpPr>
          <p:nvPr/>
        </p:nvSpPr>
        <p:spPr bwMode="auto">
          <a:xfrm>
            <a:off x="7005638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Ⅳ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073150" y="2708275"/>
            <a:ext cx="5302250" cy="32337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330450" y="906463"/>
            <a:ext cx="176213" cy="558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515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1050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지원신청절차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773113" y="4292600"/>
          <a:ext cx="7848600" cy="1945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5"/>
                <a:gridCol w="5531395"/>
              </a:tblGrid>
              <a:tr h="370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① 시스템 접속</a:t>
                      </a:r>
                      <a:endParaRPr lang="en-US" altLang="ko-KR" sz="1100" b="1" dirty="0" smtClean="0">
                        <a:latin typeface="나눔고딕" pitchFamily="50" charset="-127"/>
                        <a:ea typeface="나눔고딕" pitchFamily="50" charset="-127"/>
                        <a:cs typeface="조선일보명조"/>
                      </a:endParaRPr>
                    </a:p>
                  </a:txBody>
                  <a:tcPr marL="91434" marR="91434" marT="45707" marB="4570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http://</a:t>
                      </a:r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 </a:t>
                      </a: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www.ncas.or.kr</a:t>
                      </a:r>
                    </a:p>
                  </a:txBody>
                  <a:tcPr marL="91434" marR="91434" marT="45707" marB="45707" anchor="ctr"/>
                </a:tc>
              </a:tr>
              <a:tr h="361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② 로그인</a:t>
                      </a:r>
                      <a:endParaRPr lang="en-US" altLang="ko-KR" sz="1100" b="1" dirty="0" smtClean="0">
                        <a:latin typeface="나눔고딕" pitchFamily="50" charset="-127"/>
                        <a:ea typeface="나눔고딕" pitchFamily="50" charset="-127"/>
                        <a:cs typeface="조선일보명조"/>
                      </a:endParaRPr>
                    </a:p>
                  </a:txBody>
                  <a:tcPr marL="91434" marR="91434" marT="45707" marB="45707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</a:rPr>
                        <a:t>아이디</a:t>
                      </a:r>
                      <a:r>
                        <a:rPr lang="en-US" altLang="ko-KR" sz="1100" dirty="0" smtClean="0">
                          <a:latin typeface="나눔고딕" pitchFamily="50" charset="-127"/>
                          <a:ea typeface="나눔고딕" pitchFamily="50" charset="-127"/>
                        </a:rPr>
                        <a:t>/</a:t>
                      </a:r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</a:rPr>
                        <a:t>비밀번호 입력  </a:t>
                      </a:r>
                      <a:r>
                        <a:rPr lang="en-US" altLang="ko-KR" sz="1100" dirty="0" smtClean="0">
                          <a:latin typeface="나눔고딕" pitchFamily="50" charset="-127"/>
                          <a:ea typeface="나눔고딕" pitchFamily="50" charset="-127"/>
                        </a:rPr>
                        <a:t>-</a:t>
                      </a:r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</a:rPr>
                        <a:t> 주관기관 선택</a:t>
                      </a:r>
                      <a:endParaRPr lang="en-US" altLang="ko-KR" sz="1100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4" marR="91434" marT="45707" marB="45707" anchor="ctr"/>
                </a:tc>
              </a:tr>
              <a:tr h="36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③ 메인 </a:t>
                      </a:r>
                      <a:r>
                        <a:rPr lang="en-US" altLang="ko-KR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&gt;</a:t>
                      </a:r>
                      <a:r>
                        <a:rPr lang="en-US" altLang="ko-KR" sz="1100" b="1" baseline="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 </a:t>
                      </a:r>
                      <a:r>
                        <a:rPr lang="ko-KR" altLang="en-US" sz="1100" b="1" baseline="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진행절차 </a:t>
                      </a:r>
                      <a:r>
                        <a:rPr lang="en-US" altLang="ko-KR" sz="1100" b="1" baseline="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&gt;</a:t>
                      </a:r>
                      <a:r>
                        <a:rPr lang="en-US" altLang="ko-KR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 </a:t>
                      </a: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지원신청</a:t>
                      </a:r>
                      <a:endParaRPr lang="en-US" altLang="ko-KR" sz="1100" b="1" dirty="0" smtClean="0">
                        <a:latin typeface="나눔고딕" pitchFamily="50" charset="-127"/>
                        <a:ea typeface="나눔고딕" pitchFamily="50" charset="-127"/>
                        <a:cs typeface="조선일보명조"/>
                      </a:endParaRPr>
                    </a:p>
                  </a:txBody>
                  <a:tcPr marL="91434" marR="91434" marT="45707" marB="45707"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메인 화면  </a:t>
                      </a:r>
                      <a:r>
                        <a:rPr lang="en-US" altLang="ko-KR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&gt; </a:t>
                      </a:r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지원신청 </a:t>
                      </a:r>
                      <a:r>
                        <a:rPr lang="en-US" altLang="ko-KR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&gt; </a:t>
                      </a:r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지원관리 </a:t>
                      </a:r>
                      <a:r>
                        <a:rPr lang="en-US" altLang="ko-KR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&gt; </a:t>
                      </a:r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지원가능사업</a:t>
                      </a:r>
                      <a:endParaRPr lang="en-US" altLang="ko-KR" sz="1100" dirty="0" smtClean="0">
                        <a:latin typeface="나눔고딕" pitchFamily="50" charset="-127"/>
                        <a:ea typeface="나눔고딕" pitchFamily="50" charset="-127"/>
                        <a:cs typeface="조선일보명조"/>
                      </a:endParaRPr>
                    </a:p>
                  </a:txBody>
                  <a:tcPr marL="91434" marR="91434" marT="45707" marB="45707" anchor="ctr"/>
                </a:tc>
              </a:tr>
              <a:tr h="152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④ 지원가능 사업</a:t>
                      </a:r>
                      <a:r>
                        <a:rPr lang="en-US" altLang="ko-KR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 </a:t>
                      </a: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목록</a:t>
                      </a:r>
                      <a:endParaRPr lang="en-US" altLang="ko-KR" sz="1100" b="1" dirty="0" smtClean="0">
                        <a:latin typeface="나눔고딕" pitchFamily="50" charset="-127"/>
                        <a:ea typeface="나눔고딕" pitchFamily="50" charset="-127"/>
                        <a:cs typeface="조선일보명조"/>
                      </a:endParaRPr>
                    </a:p>
                  </a:txBody>
                  <a:tcPr marL="91434" marR="91434" marT="45707" marB="45707" anchor="ctr"/>
                </a:tc>
                <a:tc>
                  <a:txBody>
                    <a:bodyPr/>
                    <a:lstStyle/>
                    <a:p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지원가능사업목록에서 지원 할 사업 선택 후 우측의 분야에서 </a:t>
                      </a:r>
                      <a:endParaRPr lang="en-US" altLang="ko-KR" sz="1100" dirty="0" smtClean="0">
                        <a:latin typeface="나눔고딕" pitchFamily="50" charset="-127"/>
                        <a:ea typeface="나눔고딕" pitchFamily="50" charset="-127"/>
                        <a:cs typeface="조선일보명조"/>
                      </a:endParaRPr>
                    </a:p>
                    <a:p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심의 받을 분야 버튼 클릭하여 신청사업 선택</a:t>
                      </a:r>
                      <a:endParaRPr lang="en-US" altLang="ko-KR" sz="1100" b="1" dirty="0" smtClean="0">
                        <a:latin typeface="나눔고딕" pitchFamily="50" charset="-127"/>
                        <a:ea typeface="나눔고딕" pitchFamily="50" charset="-127"/>
                        <a:cs typeface="조선일보명조"/>
                      </a:endParaRPr>
                    </a:p>
                  </a:txBody>
                  <a:tcPr marL="91434" marR="91434" marT="45707" marB="45707" anchor="ctr"/>
                </a:tc>
              </a:tr>
              <a:tr h="127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⑤ 지원신청서 작성 </a:t>
                      </a:r>
                      <a:r>
                        <a:rPr lang="en-US" altLang="ko-KR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/ </a:t>
                      </a: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제출</a:t>
                      </a:r>
                    </a:p>
                  </a:txBody>
                  <a:tcPr marL="91434" marR="91434" marT="45707" marB="45707" anchor="ctr"/>
                </a:tc>
                <a:tc>
                  <a:txBody>
                    <a:bodyPr/>
                    <a:lstStyle/>
                    <a:p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주관기관에서 요구하는 항목을 단계별로 작성하여 최종제출</a:t>
                      </a:r>
                      <a:endParaRPr lang="en-US" altLang="ko-KR" sz="1100" dirty="0" smtClean="0">
                        <a:latin typeface="나눔고딕" pitchFamily="50" charset="-127"/>
                        <a:ea typeface="나눔고딕" pitchFamily="50" charset="-127"/>
                        <a:cs typeface="조선일보명조"/>
                      </a:endParaRPr>
                    </a:p>
                    <a:p>
                      <a:r>
                        <a:rPr lang="en-US" altLang="ko-KR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『</a:t>
                      </a: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지원신청서 작성</a:t>
                      </a:r>
                      <a:r>
                        <a:rPr lang="en-US" altLang="ko-KR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/</a:t>
                      </a: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최종제출</a:t>
                      </a:r>
                      <a:r>
                        <a:rPr lang="en-US" altLang="ko-KR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』</a:t>
                      </a:r>
                    </a:p>
                  </a:txBody>
                  <a:tcPr marL="91434" marR="91434" marT="45707" marB="45707" anchor="ctr"/>
                </a:tc>
              </a:tr>
            </a:tbl>
          </a:graphicData>
        </a:graphic>
      </p:graphicFrame>
      <p:sp>
        <p:nvSpPr>
          <p:cNvPr id="6" name="모서리가 둥근 직사각형 5"/>
          <p:cNvSpPr/>
          <p:nvPr/>
        </p:nvSpPr>
        <p:spPr>
          <a:xfrm>
            <a:off x="960438" y="1196975"/>
            <a:ext cx="2159000" cy="50323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latin typeface="나눔고딕" pitchFamily="50" charset="-127"/>
                <a:ea typeface="나눔고딕" pitchFamily="50" charset="-127"/>
              </a:rPr>
              <a:t>➊  </a:t>
            </a:r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국가문화예술지원시스템 접속</a:t>
            </a:r>
            <a:endParaRPr lang="en-US" altLang="ko-KR" sz="1000" b="1" dirty="0">
              <a:latin typeface="나눔고딕" pitchFamily="50" charset="-127"/>
              <a:ea typeface="나눔고딕" pitchFamily="50" charset="-127"/>
            </a:endParaRPr>
          </a:p>
          <a:p>
            <a:pPr algn="ctr">
              <a:defRPr/>
            </a:pPr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www.ncas.or.kr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760663" y="1770063"/>
            <a:ext cx="1439862" cy="50323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➋  로그인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3840163" y="2346325"/>
            <a:ext cx="1439862" cy="503238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latin typeface="나눔고딕" pitchFamily="50" charset="-127"/>
                <a:ea typeface="나눔고딕" pitchFamily="50" charset="-127"/>
              </a:rPr>
              <a:t>➌  </a:t>
            </a:r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메인 </a:t>
            </a:r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&gt; </a:t>
            </a:r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지원신청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4919663" y="2922588"/>
            <a:ext cx="1800225" cy="50323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latin typeface="나눔고딕" pitchFamily="50" charset="-127"/>
                <a:ea typeface="나눔고딕" pitchFamily="50" charset="-127"/>
              </a:rPr>
              <a:t>➍  </a:t>
            </a:r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지원가능 사업목록 </a:t>
            </a:r>
            <a:endParaRPr lang="en-US" altLang="ko-KR" sz="1000" b="1" dirty="0">
              <a:latin typeface="나눔고딕" pitchFamily="50" charset="-127"/>
              <a:ea typeface="나눔고딕" pitchFamily="50" charset="-127"/>
            </a:endParaRPr>
          </a:p>
          <a:p>
            <a:pPr algn="ctr">
              <a:defRPr/>
            </a:pPr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분야  선택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6361113" y="3506788"/>
            <a:ext cx="1800225" cy="50323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latin typeface="나눔고딕" pitchFamily="50" charset="-127"/>
                <a:ea typeface="나눔고딕" pitchFamily="50" charset="-127"/>
              </a:rPr>
              <a:t>➎  </a:t>
            </a:r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지원신청서 작성 후 제출</a:t>
            </a:r>
          </a:p>
        </p:txBody>
      </p:sp>
      <p:grpSp>
        <p:nvGrpSpPr>
          <p:cNvPr id="64541" name="그룹 24"/>
          <p:cNvGrpSpPr>
            <a:grpSpLocks/>
          </p:cNvGrpSpPr>
          <p:nvPr/>
        </p:nvGrpSpPr>
        <p:grpSpPr bwMode="auto">
          <a:xfrm>
            <a:off x="1985963" y="1735138"/>
            <a:ext cx="692150" cy="449262"/>
            <a:chOff x="1924882" y="1735264"/>
            <a:chExt cx="692636" cy="449282"/>
          </a:xfrm>
        </p:grpSpPr>
        <p:sp>
          <p:nvSpPr>
            <p:cNvPr id="11" name="오른쪽 화살표 10"/>
            <p:cNvSpPr/>
            <p:nvPr/>
          </p:nvSpPr>
          <p:spPr>
            <a:xfrm>
              <a:off x="2005901" y="1968636"/>
              <a:ext cx="611617" cy="21591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924882" y="1735264"/>
              <a:ext cx="108026" cy="3953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4542" name="그룹 29"/>
          <p:cNvGrpSpPr>
            <a:grpSpLocks/>
          </p:cNvGrpSpPr>
          <p:nvPr/>
        </p:nvGrpSpPr>
        <p:grpSpPr bwMode="auto">
          <a:xfrm>
            <a:off x="4459288" y="2879725"/>
            <a:ext cx="431800" cy="433388"/>
            <a:chOff x="4399100" y="2888960"/>
            <a:chExt cx="432000" cy="432030"/>
          </a:xfrm>
        </p:grpSpPr>
        <p:sp>
          <p:nvSpPr>
            <p:cNvPr id="23" name="오른쪽 화살표 22"/>
            <p:cNvSpPr/>
            <p:nvPr/>
          </p:nvSpPr>
          <p:spPr>
            <a:xfrm>
              <a:off x="4399100" y="3105767"/>
              <a:ext cx="432000" cy="215223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399100" y="2888960"/>
              <a:ext cx="108000" cy="3244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4543" name="그룹 28"/>
          <p:cNvGrpSpPr>
            <a:grpSpLocks/>
          </p:cNvGrpSpPr>
          <p:nvPr/>
        </p:nvGrpSpPr>
        <p:grpSpPr bwMode="auto">
          <a:xfrm>
            <a:off x="5784850" y="3465513"/>
            <a:ext cx="503238" cy="449262"/>
            <a:chOff x="5724220" y="3473666"/>
            <a:chExt cx="504000" cy="449282"/>
          </a:xfrm>
        </p:grpSpPr>
        <p:sp>
          <p:nvSpPr>
            <p:cNvPr id="27" name="오른쪽 화살표 26"/>
            <p:cNvSpPr/>
            <p:nvPr/>
          </p:nvSpPr>
          <p:spPr>
            <a:xfrm>
              <a:off x="5724220" y="3707038"/>
              <a:ext cx="504000" cy="21591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5724220" y="3473666"/>
              <a:ext cx="108113" cy="3953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4544" name="그룹 30"/>
          <p:cNvGrpSpPr>
            <a:grpSpLocks/>
          </p:cNvGrpSpPr>
          <p:nvPr/>
        </p:nvGrpSpPr>
        <p:grpSpPr bwMode="auto">
          <a:xfrm>
            <a:off x="3370263" y="2314575"/>
            <a:ext cx="431800" cy="431800"/>
            <a:chOff x="4399100" y="2888960"/>
            <a:chExt cx="432000" cy="432030"/>
          </a:xfrm>
        </p:grpSpPr>
        <p:sp>
          <p:nvSpPr>
            <p:cNvPr id="32" name="오른쪽 화살표 31"/>
            <p:cNvSpPr/>
            <p:nvPr/>
          </p:nvSpPr>
          <p:spPr>
            <a:xfrm>
              <a:off x="4399100" y="3104975"/>
              <a:ext cx="432000" cy="21601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4399100" y="2888960"/>
              <a:ext cx="108000" cy="3240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617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로그인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그림 1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2400" y="1080000"/>
            <a:ext cx="6544800" cy="48996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40" y="3573020"/>
            <a:ext cx="3710568" cy="2855311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2518214" y="1204091"/>
            <a:ext cx="1706562" cy="2873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2411891" y="1200899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469515" y="1750920"/>
            <a:ext cx="1092618" cy="40834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2411891" y="1577937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106027" y="3542211"/>
            <a:ext cx="3766521" cy="289342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3919665" y="343014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242194" y="4149100"/>
            <a:ext cx="451816" cy="24381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7736" y="2132820"/>
            <a:ext cx="3005138" cy="1352550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4406112" y="2089978"/>
            <a:ext cx="3065839" cy="140215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4233996" y="191908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846313" y="3204965"/>
            <a:ext cx="194352" cy="21647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107950" y="24638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938" y="2492375"/>
            <a:ext cx="177006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아이디 및 비밀번호 입력 후 </a:t>
            </a:r>
            <a:endParaRPr lang="en-US" altLang="ko-KR" sz="105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로그인 클릭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8938" y="1093788"/>
            <a:ext cx="20224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국가문화예술지원시스템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접속</a:t>
            </a:r>
            <a:endParaRPr lang="en-US" altLang="ko-KR" sz="105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107950" y="37909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938" y="3819525"/>
            <a:ext cx="1893467" cy="5309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e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나라도움 교부 진행절차 안내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내용 확인 후 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[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닫기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]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클릭</a:t>
            </a:r>
            <a:endParaRPr lang="ko-KR" altLang="en-US" sz="90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107380" y="508752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8368" y="5116095"/>
            <a:ext cx="9826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주관기관 선택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200" y="1195200"/>
            <a:ext cx="6696000" cy="4699335"/>
          </a:xfrm>
          <a:prstGeom prst="rect">
            <a:avLst/>
          </a:prstGeom>
        </p:spPr>
      </p:pic>
      <p:sp>
        <p:nvSpPr>
          <p:cNvPr id="66563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142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지원사업목록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</a:t>
            </a:r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메인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437023" y="1700213"/>
            <a:ext cx="1127125" cy="5318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779838" y="4555915"/>
            <a:ext cx="2305317" cy="2206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신청 가능한 지원사업 목록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주관기관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선택한 주관기관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로그인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의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지원사업 중 지원가능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 목록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신청분야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신청분야에서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분야버튼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을 클릭하여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지원신청서 작성 화면으로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이동 가능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085155" y="4744163"/>
            <a:ext cx="2922588" cy="5032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5911725" y="4707596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0000" y="1268700"/>
            <a:ext cx="6660000" cy="4785497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지원신청 선택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지원신청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&gt;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지원관리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&gt;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지원가능사업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07950" y="22494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88938" y="2249488"/>
            <a:ext cx="20955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사업 선택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지원사업 목록 선택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지원하고자 하는 사업의 분야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메인 화면에서 신청 가능한 지원사업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목록의 신청분야 클릭하는 것과 동일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032256" y="1554847"/>
            <a:ext cx="982663" cy="8207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682318" y="2921077"/>
            <a:ext cx="574675" cy="2254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744919" y="3274656"/>
            <a:ext cx="5040312" cy="4173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848106" y="1453247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554094" y="2665789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596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1050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지원가능사업</a:t>
            </a:r>
            <a:endParaRPr lang="en-US" altLang="ko-KR" sz="12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0000" y="1267200"/>
            <a:ext cx="6660000" cy="478549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032256" y="1554847"/>
            <a:ext cx="982663" cy="8207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848106" y="1453247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596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1050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지원가능사업</a:t>
            </a:r>
            <a:endParaRPr lang="en-US" altLang="ko-KR" sz="1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메뉴 선택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지원신청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&gt;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지원관리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&gt;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나의 지원신청현황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07950" y="22494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88938" y="2249488"/>
            <a:ext cx="20955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화면 안내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지원년도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각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지원년도의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현황 조회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관리번호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지원신청서 제출완료 후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관리번호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생성됨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처리상태 완료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)</a:t>
            </a: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신청서 작성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보기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를 클릭하여 지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원신청서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화면으로 이동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신청서 출력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출력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을 클릭하여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지원신청서 출력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우편용 표지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주관기관 운영자에게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부가자료 제출시에 출력하여 이용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지원결과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선정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/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탈락으로 구분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지원결정액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주관기관에서 심의를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거쳐 지원 결정된 금액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보조금지원예정통보문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보기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를 클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릭하여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통보문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화면으로 이동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- </a:t>
            </a:r>
            <a:r>
              <a:rPr lang="ko-KR" altLang="en-US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진행중인 사업이 없을 경우 확인 불가</a:t>
            </a:r>
            <a:endParaRPr lang="en-US" altLang="ko-KR" sz="900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707880" y="3262561"/>
            <a:ext cx="5256729" cy="7397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948613" y="3109345"/>
            <a:ext cx="817562" cy="161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3580673" y="308394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259288" y="2909594"/>
            <a:ext cx="684000" cy="2254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113813" y="267172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000" y="936000"/>
            <a:ext cx="6300000" cy="412375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4992" y="2743887"/>
            <a:ext cx="3097827" cy="3654000"/>
          </a:xfrm>
          <a:prstGeom prst="rect">
            <a:avLst/>
          </a:prstGeom>
        </p:spPr>
      </p:pic>
      <p:pic>
        <p:nvPicPr>
          <p:cNvPr id="20" name="그림 19" descr="5-청렴이행서명-메시지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20" y="1124680"/>
            <a:ext cx="2880000" cy="1358493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신청분야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7950" y="193557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388938" y="1935570"/>
            <a:ext cx="202247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청렴 이행서약서 안내 메시지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확인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 클릭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259651" y="2937739"/>
            <a:ext cx="519113" cy="2032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046926" y="289646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647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49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신청서 작성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732299" y="2069436"/>
            <a:ext cx="756000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6516270" y="191679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334598" y="5917125"/>
            <a:ext cx="519113" cy="2032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694647" y="6115903"/>
            <a:ext cx="756000" cy="2032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4492050" y="6072061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107950" y="287699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388938" y="2870643"/>
            <a:ext cx="1701107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50" b="1" dirty="0" err="1" smtClean="0">
                <a:latin typeface="나눔고딕" pitchFamily="50" charset="-127"/>
                <a:ea typeface="나눔고딕" pitchFamily="50" charset="-127"/>
              </a:rPr>
              <a:t>서약자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 체크 후 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제출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클릭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3642892" y="3019473"/>
            <a:ext cx="936130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000" y="936000"/>
            <a:ext cx="6300000" cy="412375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8529" y="4076835"/>
            <a:ext cx="3547471" cy="1872515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청렴이행 서약서 제출 후 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다시 신청분야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7950" y="22494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388938" y="2249488"/>
            <a:ext cx="2022475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확인 클릭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신청자격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개인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/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단체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)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확인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신청사업 확인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신청분야 확인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예시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테스트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사업의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연극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분야 선택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6229585" y="2942368"/>
            <a:ext cx="519113" cy="2032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851770" y="5501618"/>
            <a:ext cx="756000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620619" y="4542938"/>
            <a:ext cx="1751631" cy="18000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320751" y="4796894"/>
            <a:ext cx="432000" cy="1889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633320" y="4796894"/>
            <a:ext cx="576000" cy="1889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016860" y="290109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5602489" y="550792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647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49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신청서 작성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0400" y="946800"/>
            <a:ext cx="6591600" cy="4578106"/>
          </a:xfrm>
          <a:prstGeom prst="rect">
            <a:avLst/>
          </a:prstGeom>
        </p:spPr>
      </p:pic>
      <p:pic>
        <p:nvPicPr>
          <p:cNvPr id="16387" name="그림 35" descr="02-도구 설정-인터넷옵션1-2016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3701899"/>
            <a:ext cx="272891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그림 36" descr="02-도구 설정-인터넷옵션2-201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3685601"/>
            <a:ext cx="31337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92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시스템 접속 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938" y="1527175"/>
            <a:ext cx="1858962" cy="252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도구 메뉴의 인터넷 옵션 선택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830736" y="3571334"/>
            <a:ext cx="1800000" cy="15433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107950" y="15113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771945" y="1038290"/>
            <a:ext cx="396875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3532175" y="994910"/>
            <a:ext cx="285750" cy="2841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483100" y="5619599"/>
            <a:ext cx="609600" cy="1873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016625" y="4517451"/>
            <a:ext cx="1017588" cy="1349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535863" y="6179563"/>
            <a:ext cx="647700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5711825" y="4444426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4357688" y="5403699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07950" y="1052513"/>
            <a:ext cx="2232025" cy="2159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인터넷 </a:t>
            </a:r>
            <a:r>
              <a:rPr lang="ko-KR" altLang="en-US" sz="1000" b="1" dirty="0" err="1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익스플로러</a:t>
            </a:r>
            <a:r>
              <a:rPr lang="ko-KR" altLang="en-US" sz="10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사용자 안내</a:t>
            </a:r>
          </a:p>
        </p:txBody>
      </p:sp>
      <p:sp>
        <p:nvSpPr>
          <p:cNvPr id="28" name="타원 27"/>
          <p:cNvSpPr/>
          <p:nvPr/>
        </p:nvSpPr>
        <p:spPr>
          <a:xfrm>
            <a:off x="107950" y="23304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07950" y="30718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388938" y="2344738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검색 기록의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설정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선택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2"/>
          <p:cNvSpPr txBox="1">
            <a:spLocks noChangeArrowheads="1"/>
          </p:cNvSpPr>
          <p:nvPr/>
        </p:nvSpPr>
        <p:spPr bwMode="auto">
          <a:xfrm>
            <a:off x="388938" y="3086100"/>
            <a:ext cx="19510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저장된 페이지의 새 버전 확인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: ‘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웹 페이지를 열 때마다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에 체크</a:t>
            </a:r>
            <a:endParaRPr lang="ko-KR" altLang="en-US" sz="105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107950" y="39211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938" y="3930650"/>
            <a:ext cx="20224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선택 후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확인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]</a:t>
            </a:r>
          </a:p>
        </p:txBody>
      </p:sp>
      <p:sp>
        <p:nvSpPr>
          <p:cNvPr id="34" name="타원 33"/>
          <p:cNvSpPr/>
          <p:nvPr/>
        </p:nvSpPr>
        <p:spPr>
          <a:xfrm>
            <a:off x="7246938" y="6162101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0" y="1080000"/>
            <a:ext cx="6480000" cy="5014007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1984375" cy="2216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저장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50" b="1" dirty="0" err="1" smtClean="0">
                <a:latin typeface="나눔고딕" pitchFamily="50" charset="-127"/>
                <a:ea typeface="나눔고딕" pitchFamily="50" charset="-127"/>
              </a:rPr>
              <a:t>미리보기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최종제출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삭제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닫기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endParaRPr lang="en-US" altLang="ko-KR" sz="900" b="1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buFontTx/>
              <a:buChar char="-"/>
              <a:defRPr/>
            </a:pPr>
            <a:r>
              <a:rPr lang="ko-KR" altLang="en-US" sz="900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저장</a:t>
            </a:r>
            <a:r>
              <a:rPr lang="en-US" altLang="ko-KR" sz="900" b="1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단계별 입력 내용 작성 후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</a:rPr>
              <a:t>  반드시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</a:rPr>
              <a:t> [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</a:rPr>
              <a:t>저장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</a:rPr>
              <a:t> 버튼을 클릭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하여 작성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내용 저장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buFontTx/>
              <a:buChar char="-"/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 err="1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미리보기</a:t>
            </a:r>
            <a:r>
              <a:rPr lang="en-US" altLang="ko-KR" sz="900" b="1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를 통해 입력 내용 확인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이때 단체 소개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및 대표자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혹은 신청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인 정보를 변경하고자 할 경우에는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 err="1" smtClean="0">
                <a:latin typeface="나눔고딕" pitchFamily="50" charset="-127"/>
                <a:ea typeface="나눔고딕" pitchFamily="50" charset="-127"/>
              </a:rPr>
              <a:t>내정보방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에서 정보를 변경하면 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buFontTx/>
              <a:buChar char="-"/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모든 항목을 입력 후에는 </a:t>
            </a:r>
            <a:r>
              <a:rPr lang="ko-KR" altLang="en-US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반드시</a:t>
            </a:r>
            <a:endParaRPr lang="en-US" altLang="ko-KR" sz="900" b="1" dirty="0" smtClean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en-US" altLang="ko-KR" sz="900" b="1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 [</a:t>
            </a:r>
            <a:r>
              <a:rPr lang="ko-KR" altLang="en-US" sz="900" b="1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최종제출</a:t>
            </a:r>
            <a:r>
              <a:rPr lang="en-US" altLang="ko-KR" sz="900" b="1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버튼을 클릭하여 </a:t>
            </a:r>
            <a:endParaRPr lang="en-US" altLang="ko-KR" sz="900" b="1" dirty="0" smtClean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en-US" altLang="ko-KR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최종 제출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해야  심의 대상이  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7950" y="34972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388938" y="3497263"/>
            <a:ext cx="1984375" cy="9477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첨부파일 다운로드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endParaRPr lang="en-US" altLang="ko-KR" sz="900" b="1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buFontTx/>
              <a:buChar char="-"/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지원신청서 및 작성안내 파일 내려</a:t>
            </a:r>
            <a:endParaRPr lang="en-US" altLang="ko-KR" sz="900" b="1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 eaLnBrk="1" hangingPunct="1">
              <a:defRPr/>
            </a:pP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받기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를 클릭하여 저장 후 작성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 eaLnBrk="1" hangingPunct="1">
              <a:buFontTx/>
              <a:buChar char="-"/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주관기관에서 파일을 게시한 경우에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 eaLnBrk="1" hangingPunct="1"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 만 해당 버튼 확인 가능 </a:t>
            </a:r>
          </a:p>
        </p:txBody>
      </p:sp>
      <p:sp>
        <p:nvSpPr>
          <p:cNvPr id="10" name="타원 9"/>
          <p:cNvSpPr/>
          <p:nvPr/>
        </p:nvSpPr>
        <p:spPr>
          <a:xfrm>
            <a:off x="107950" y="46148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388938" y="4608513"/>
            <a:ext cx="1858962" cy="4143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최종제출 완료 후 관리번호와 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제출일 확인 가능</a:t>
            </a:r>
          </a:p>
        </p:txBody>
      </p:sp>
      <p:sp>
        <p:nvSpPr>
          <p:cNvPr id="12" name="타원 11"/>
          <p:cNvSpPr/>
          <p:nvPr/>
        </p:nvSpPr>
        <p:spPr>
          <a:xfrm>
            <a:off x="107950" y="52244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388938" y="5224463"/>
            <a:ext cx="2066925" cy="10842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작성 단계 및 작성 상태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endParaRPr lang="en-US" altLang="ko-KR" sz="900" b="1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작성 단계를 나타내며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단계명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신청개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요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사업운영계획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수입예산 등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을 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릭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후 내용 작성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buFontTx/>
              <a:buChar char="-"/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각 단계 클릭 후에는 해당 단계의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필수입력사항을 입력해야 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102225" y="1338263"/>
            <a:ext cx="3687763" cy="2397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694488" y="1917700"/>
            <a:ext cx="2122487" cy="27781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584450" y="1914525"/>
            <a:ext cx="4068763" cy="27781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93975" y="2200275"/>
            <a:ext cx="6226175" cy="4286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81275" y="2700338"/>
            <a:ext cx="6294438" cy="33131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813300" y="13239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8677275" y="17732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2439988" y="18653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441575" y="21955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676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작성단계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0" y="1080000"/>
            <a:ext cx="6480000" cy="5014007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1113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각 작성 단계 안내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신청개요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지원신청주체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공식연락처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 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신청사업개요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(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사업명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사업기간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사업장소 등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)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입력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사업운영계획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사업 목적 및 기획의도 등 사업계획을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상세히 기술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수입예산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신청예정인  사업 추진을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위한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예산작성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지출예산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수입예산을 어떤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항목에 사용할 것인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지 작성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수입예산과 합계가 일치해야 함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사업성과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(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예측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)</a:t>
            </a:r>
          </a:p>
          <a:p>
            <a:pPr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사업성과를 예측하여 작성하는 것으로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기대효과 및 예상 관객 등 작성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첨부파일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지원신청서 서식을 내려 받아 작성 후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첨부하고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사업에 따라 요구하는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기타 증빙 서류를 첨부</a:t>
            </a:r>
          </a:p>
        </p:txBody>
      </p:sp>
      <p:sp>
        <p:nvSpPr>
          <p:cNvPr id="71685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작성단계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_2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93975" y="2147888"/>
            <a:ext cx="6226175" cy="34448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1200" y="5940000"/>
            <a:ext cx="5760000" cy="44419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1200" y="5198400"/>
            <a:ext cx="5760000" cy="44419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1200" y="4424400"/>
            <a:ext cx="5760000" cy="444197"/>
          </a:xfrm>
          <a:prstGeom prst="rect">
            <a:avLst/>
          </a:prstGeom>
        </p:spPr>
      </p:pic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작성단계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_3</a:t>
            </a:r>
          </a:p>
        </p:txBody>
      </p:sp>
      <p:sp>
        <p:nvSpPr>
          <p:cNvPr id="13" name="TextBox 35"/>
          <p:cNvSpPr txBox="1">
            <a:spLocks noChangeArrowheads="1"/>
          </p:cNvSpPr>
          <p:nvPr/>
        </p:nvSpPr>
        <p:spPr bwMode="auto">
          <a:xfrm>
            <a:off x="2916238" y="1060450"/>
            <a:ext cx="5688012" cy="29702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※ </a:t>
            </a:r>
            <a:r>
              <a:rPr lang="ko-KR" altLang="en-US" sz="11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중요 </a:t>
            </a:r>
            <a:r>
              <a:rPr lang="en-US" altLang="ko-KR" sz="11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(</a:t>
            </a:r>
            <a:r>
              <a:rPr lang="ko-KR" altLang="en-US" sz="11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각 단계 상태 값 안내</a:t>
            </a:r>
            <a:r>
              <a:rPr lang="en-US" altLang="ko-KR" sz="11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)</a:t>
            </a:r>
          </a:p>
          <a:p>
            <a:pPr>
              <a:buFontTx/>
              <a:buChar char="-"/>
              <a:defRPr/>
            </a:pPr>
            <a:endParaRPr lang="en-US" altLang="ko-KR" sz="11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-</a:t>
            </a:r>
            <a:r>
              <a:rPr lang="ko-KR" altLang="en-US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작성해주세요</a:t>
            </a:r>
            <a:endParaRPr lang="en-US" altLang="ko-KR" sz="11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  </a:t>
            </a:r>
            <a:r>
              <a:rPr lang="ko-KR" altLang="en-US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해당 단계가 작성</a:t>
            </a:r>
            <a:r>
              <a:rPr lang="en-US" altLang="ko-KR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(</a:t>
            </a:r>
            <a:r>
              <a:rPr lang="ko-KR" altLang="en-US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저장</a:t>
            </a:r>
            <a:r>
              <a:rPr lang="en-US" altLang="ko-KR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)</a:t>
            </a:r>
            <a:r>
              <a:rPr lang="ko-KR" altLang="en-US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되지 않은 상태</a:t>
            </a:r>
            <a:endParaRPr lang="en-US" altLang="ko-KR" sz="11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  </a:t>
            </a:r>
            <a:r>
              <a:rPr lang="ko-KR" altLang="en-US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해당 단계를 클릭하여 작성을 완료해야 최종제출 가능</a:t>
            </a:r>
            <a:endParaRPr lang="en-US" altLang="ko-KR" sz="11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  “</a:t>
            </a:r>
            <a:r>
              <a:rPr lang="ko-KR" altLang="en-US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작성해주세요</a:t>
            </a:r>
            <a:r>
              <a:rPr lang="en-US" altLang="ko-KR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”</a:t>
            </a:r>
            <a:r>
              <a:rPr lang="ko-KR" altLang="en-US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는 저장 완료 후 상태 값이 </a:t>
            </a:r>
            <a:r>
              <a:rPr lang="en-US" altLang="ko-KR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“</a:t>
            </a:r>
            <a:r>
              <a:rPr lang="ko-KR" altLang="en-US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작성</a:t>
            </a:r>
            <a:r>
              <a:rPr lang="en-US" altLang="ko-KR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”</a:t>
            </a:r>
            <a:r>
              <a:rPr lang="ko-KR" altLang="en-US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으로 변경됨</a:t>
            </a:r>
            <a:endParaRPr lang="en-US" altLang="ko-KR" sz="11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buFontTx/>
              <a:buChar char="-"/>
              <a:defRPr/>
            </a:pPr>
            <a:endParaRPr lang="en-US" altLang="ko-KR" sz="11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- </a:t>
            </a:r>
            <a:r>
              <a:rPr lang="ko-KR" altLang="en-US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작성불필요 </a:t>
            </a:r>
            <a:endParaRPr lang="en-US" altLang="ko-KR" sz="11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  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작성하지 않음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(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클릭 불가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)</a:t>
            </a:r>
          </a:p>
          <a:p>
            <a:pPr>
              <a:defRPr/>
            </a:pP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  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주관기관별로 작성 요구 단계가 상이하며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,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endParaRPr lang="en-US" altLang="ko-KR" sz="11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  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 경우 지원신청서 양식에 작성하여 첨부파일 단계에 첨부파일로 첨부 </a:t>
            </a:r>
            <a:endParaRPr lang="en-US" altLang="ko-KR" sz="11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endParaRPr lang="en-US" altLang="ko-KR" sz="11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</a:t>
            </a:r>
            <a:r>
              <a:rPr lang="en-US" altLang="ko-KR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- </a:t>
            </a:r>
            <a:r>
              <a:rPr lang="ko-KR" altLang="en-US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작성 </a:t>
            </a:r>
            <a:endParaRPr lang="en-US" altLang="ko-KR" sz="11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  해당 단계의 작성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(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저장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)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 완료 된 상태</a:t>
            </a:r>
            <a:endParaRPr lang="en-US" altLang="ko-KR" sz="11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endParaRPr lang="en-US" altLang="ko-KR" sz="11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</a:t>
            </a:r>
            <a:r>
              <a:rPr lang="en-US" altLang="ko-KR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- </a:t>
            </a:r>
            <a:r>
              <a:rPr lang="ko-KR" altLang="en-US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첨부 </a:t>
            </a:r>
            <a:endParaRPr lang="en-US" altLang="ko-KR" sz="11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  마지막 첨부파일 단계의 첨부가 완료된 상태 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(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미 첨부 시에는 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“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첨부해주세요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”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로 확인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)</a:t>
            </a:r>
          </a:p>
        </p:txBody>
      </p:sp>
      <p:sp>
        <p:nvSpPr>
          <p:cNvPr id="14" name="타원 1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111375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각 단계 상태 값 안내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작성해주세요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해당 단계가 작성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저장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)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되지 않은 상태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클릭하여 작성을 완료해야 최종제출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가능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작성해주세요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”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는 저장 완료 후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상태 값이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작성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”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으로 변경됨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작성불필요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작성하지 않음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클릭 불가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)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주관기관별로 작성 요구 단계가 상이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하며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,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 경우 지원신청서 양식에 작성하여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첨부파일 단계에 첨부파일로 첨부 </a:t>
            </a: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작성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해당 단계의 작성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저장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)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이 완료 된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상태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첨부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첨부파일 단계의 첨부가 완료 된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상태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미 첨부 시에는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다른 단계에 있을 때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- 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첨부해주세요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” 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로 확인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첨부파일 단계에 있을 때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– “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미첨부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”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로 확인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72713" name="TextBox 22"/>
          <p:cNvSpPr txBox="1">
            <a:spLocks noChangeArrowheads="1"/>
          </p:cNvSpPr>
          <p:nvPr/>
        </p:nvSpPr>
        <p:spPr bwMode="auto">
          <a:xfrm>
            <a:off x="2843213" y="4213225"/>
            <a:ext cx="15636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상태 값 예시</a:t>
            </a:r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작성해주세요</a:t>
            </a:r>
          </a:p>
        </p:txBody>
      </p:sp>
      <p:sp>
        <p:nvSpPr>
          <p:cNvPr id="72714" name="TextBox 23"/>
          <p:cNvSpPr txBox="1">
            <a:spLocks noChangeArrowheads="1"/>
          </p:cNvSpPr>
          <p:nvPr/>
        </p:nvSpPr>
        <p:spPr bwMode="auto">
          <a:xfrm>
            <a:off x="2843213" y="4989513"/>
            <a:ext cx="14541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상태 값 예시</a:t>
            </a:r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작성불필요</a:t>
            </a:r>
          </a:p>
        </p:txBody>
      </p:sp>
      <p:sp>
        <p:nvSpPr>
          <p:cNvPr id="72715" name="TextBox 24"/>
          <p:cNvSpPr txBox="1">
            <a:spLocks noChangeArrowheads="1"/>
          </p:cNvSpPr>
          <p:nvPr/>
        </p:nvSpPr>
        <p:spPr bwMode="auto">
          <a:xfrm>
            <a:off x="2843213" y="5745163"/>
            <a:ext cx="14525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상태 값 예시</a:t>
            </a:r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작성 </a:t>
            </a:r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첨부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3851275" y="4652918"/>
            <a:ext cx="3889165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851275" y="5418865"/>
            <a:ext cx="3889165" cy="21748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41200" y="6168209"/>
            <a:ext cx="4799239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7812450" y="5949950"/>
            <a:ext cx="792163" cy="4318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43213" y="4989513"/>
            <a:ext cx="5857987" cy="755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0" y="980660"/>
            <a:ext cx="6480000" cy="5472000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신청개요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클릭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07950" y="19177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88938" y="1917700"/>
            <a:ext cx="20224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지원신청주체 확인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회원정보에서 불러와 자동 입력됨</a:t>
            </a: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88938" y="2992438"/>
            <a:ext cx="2016125" cy="1222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등록 소재지 확인 및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내정보방의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저장된 작성 정보를 자동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으로 불러옴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미 입력 시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소재지 변경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광역시도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시군구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선택하면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반영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07950" y="29924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99554" y="2014858"/>
            <a:ext cx="1169987" cy="2794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627313" y="2484161"/>
            <a:ext cx="1873250" cy="7191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627313" y="3679866"/>
            <a:ext cx="2089150" cy="2413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694574" y="3682204"/>
            <a:ext cx="849313" cy="2413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478463" y="4417384"/>
            <a:ext cx="2262187" cy="24449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아래쪽 화살표 22"/>
          <p:cNvSpPr/>
          <p:nvPr/>
        </p:nvSpPr>
        <p:spPr>
          <a:xfrm rot="1020000">
            <a:off x="7735888" y="4027237"/>
            <a:ext cx="144462" cy="3238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743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신청개요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_1</a:t>
            </a:r>
          </a:p>
        </p:txBody>
      </p:sp>
      <p:sp>
        <p:nvSpPr>
          <p:cNvPr id="25" name="타원 24"/>
          <p:cNvSpPr/>
          <p:nvPr/>
        </p:nvSpPr>
        <p:spPr>
          <a:xfrm>
            <a:off x="2405879" y="183843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2414588" y="23488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2414588" y="366010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0" y="1080000"/>
            <a:ext cx="6480000" cy="5014007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공식연락처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회원정보에서 가져오기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클릭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회원정보에 있는 전화번호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  E-Mail, 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휴대전화번호 등을 불러와 입력하는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기능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(</a:t>
            </a:r>
            <a:r>
              <a:rPr lang="en-US" altLang="ko-KR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*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표 필수 입력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)</a:t>
            </a: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내정보방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에서 정보를 업데이트 후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사용하면 작성이 편리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외국 주소는</a:t>
            </a:r>
            <a:r>
              <a:rPr lang="ko-KR" altLang="en-US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주소입력</a:t>
            </a: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버튼을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사용하지 않고 직접 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문자메시지 및 메일 수신에 동의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해야 다음 단계 진행 됨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*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공식연락처는 사업진행과 관련된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 중요한 내용을 연락하기 위한 정보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555719" y="2619586"/>
            <a:ext cx="6264000" cy="3348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950728" y="2652584"/>
            <a:ext cx="1511300" cy="192088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670175" y="5159144"/>
            <a:ext cx="5834063" cy="75088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2520950" y="24733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4761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신청개요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0" y="1080000"/>
            <a:ext cx="6480000" cy="5014007"/>
          </a:xfrm>
          <a:prstGeom prst="rect">
            <a:avLst/>
          </a:prstGeom>
        </p:spPr>
      </p:pic>
      <p:pic>
        <p:nvPicPr>
          <p:cNvPr id="29" name="그림 28" descr="2017-7-신청개요-4(주소검색1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2000" y="2566804"/>
            <a:ext cx="3240000" cy="2962935"/>
          </a:xfrm>
          <a:prstGeom prst="rect">
            <a:avLst/>
          </a:prstGeom>
        </p:spPr>
      </p:pic>
      <p:pic>
        <p:nvPicPr>
          <p:cNvPr id="30" name="그림 29" descr="2017-7-신청개요-4(주소검색2)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4800" y="3499200"/>
            <a:ext cx="3240000" cy="2952626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주소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2014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년부터는 새 주소를 사용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.</a:t>
            </a: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등록된 주소가 새 주소가 아니라면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주소입력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버튼을 이용하여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도로명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주소 클릭 후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새주소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를 검색하여 입력해야 함</a:t>
            </a:r>
          </a:p>
        </p:txBody>
      </p:sp>
      <p:sp>
        <p:nvSpPr>
          <p:cNvPr id="4" name="타원 3"/>
          <p:cNvSpPr/>
          <p:nvPr/>
        </p:nvSpPr>
        <p:spPr>
          <a:xfrm>
            <a:off x="107950" y="245516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88938" y="2455160"/>
            <a:ext cx="2094772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주소 찾기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-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검색 칸에 주소 입력 후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돋보기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클릭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조회 구분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 err="1" smtClean="0">
                <a:latin typeface="나눔고딕" pitchFamily="50" charset="-127"/>
                <a:ea typeface="나눔고딕" pitchFamily="50" charset="-127"/>
                <a:cs typeface="조선일보명조"/>
              </a:rPr>
              <a:t>도로명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  <a:cs typeface="조선일보명조"/>
              </a:rPr>
              <a:t>도로명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입력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예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)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반포대로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58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지번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지번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예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)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삼성동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25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건물명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건물명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예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)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독립기념관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1625" y="3238500"/>
            <a:ext cx="647700" cy="2413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022868" y="3048268"/>
            <a:ext cx="1744662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957994" y="3048478"/>
            <a:ext cx="288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아래쪽 화살표 14"/>
          <p:cNvSpPr/>
          <p:nvPr/>
        </p:nvSpPr>
        <p:spPr>
          <a:xfrm rot="-1800000">
            <a:off x="5569685" y="3183945"/>
            <a:ext cx="144462" cy="79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867400" y="4627900"/>
            <a:ext cx="2305050" cy="2413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432632" y="4984339"/>
            <a:ext cx="1800250" cy="17290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950576" y="5517898"/>
            <a:ext cx="540000" cy="252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8391525" y="30257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5580140" y="458116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2814905" y="2844379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5796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신청개요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_3</a:t>
            </a:r>
          </a:p>
        </p:txBody>
      </p:sp>
      <p:sp>
        <p:nvSpPr>
          <p:cNvPr id="25" name="타원 24"/>
          <p:cNvSpPr/>
          <p:nvPr/>
        </p:nvSpPr>
        <p:spPr>
          <a:xfrm>
            <a:off x="107950" y="461328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388938" y="4613282"/>
            <a:ext cx="1968500" cy="140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상세주소 입력 후 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주소입력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pPr>
              <a:defRPr/>
            </a:pPr>
            <a:endParaRPr lang="en-US" altLang="ko-KR" sz="1050" b="1" dirty="0" smtClean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 각 방법에 따른 검색 후 새 주소를  </a:t>
            </a:r>
            <a:endParaRPr lang="en-US" altLang="ko-KR" sz="900" dirty="0" smtClean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  클릭하여 </a:t>
            </a:r>
            <a:r>
              <a:rPr lang="ko-KR" altLang="en-US" sz="900" b="1" u="sng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상세주소</a:t>
            </a:r>
            <a:r>
              <a:rPr lang="ko-KR" altLang="en-US" sz="900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 입력 후 </a:t>
            </a:r>
            <a:endParaRPr lang="en-US" altLang="ko-KR" sz="900" dirty="0" smtClean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  [</a:t>
            </a:r>
            <a:r>
              <a:rPr lang="ko-KR" altLang="en-US" sz="900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주소입력</a:t>
            </a:r>
            <a:r>
              <a:rPr lang="en-US" altLang="ko-KR" sz="900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  <a:r>
              <a:rPr lang="ko-KR" altLang="en-US" sz="900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 클릭하면 자동 반영</a:t>
            </a:r>
            <a:endParaRPr lang="en-US" altLang="ko-KR" sz="900" dirty="0" smtClean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-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우측 화면 예시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 나주시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  <a:cs typeface="조선일보명조"/>
              </a:rPr>
              <a:t>빛가람로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640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검색</a:t>
            </a:r>
          </a:p>
        </p:txBody>
      </p:sp>
      <p:sp>
        <p:nvSpPr>
          <p:cNvPr id="27" name="타원 26"/>
          <p:cNvSpPr/>
          <p:nvPr/>
        </p:nvSpPr>
        <p:spPr>
          <a:xfrm>
            <a:off x="6190724" y="4848946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6677542" y="550866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0" y="1080000"/>
            <a:ext cx="6480000" cy="5014007"/>
          </a:xfrm>
          <a:prstGeom prst="rect">
            <a:avLst/>
          </a:prstGeom>
        </p:spPr>
      </p:pic>
      <p:sp>
        <p:nvSpPr>
          <p:cNvPr id="76803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신청개요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_4</a:t>
            </a:r>
          </a:p>
        </p:txBody>
      </p:sp>
      <p:sp>
        <p:nvSpPr>
          <p:cNvPr id="4" name="타원 3"/>
          <p:cNvSpPr/>
          <p:nvPr/>
        </p:nvSpPr>
        <p:spPr>
          <a:xfrm>
            <a:off x="107950" y="458136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88938" y="4581368"/>
            <a:ext cx="19700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사업장소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국내의 경우 광역시도 및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시군구를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선택하고 상세장소를 입력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사업장소가 미정일 경우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</a:t>
            </a: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‘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확정여부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’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를 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‘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미정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’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으로 체크 후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예상 사업장소로 입력 필요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197008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사업담당자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회원정보에서 가져오기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혹은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공식연락처에서 가져오기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를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선택하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면 편리하게 자동입력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07950" y="227684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388938" y="2276840"/>
            <a:ext cx="2043112" cy="9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신청사업명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지원신청자가 추진 할 사업의 제목을 입력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연극의 경우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공연제목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예시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)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예술이 세상을 바꾼다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07950" y="364503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388938" y="3645030"/>
            <a:ext cx="19685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실 사업기간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실제 사업이 진행되는 기간을 입력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555875" y="2636838"/>
            <a:ext cx="6048000" cy="129698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55875" y="3982688"/>
            <a:ext cx="5545138" cy="2381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55875" y="4287488"/>
            <a:ext cx="3816350" cy="23971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724400" y="4327736"/>
            <a:ext cx="166688" cy="1746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124575" y="4330911"/>
            <a:ext cx="166688" cy="1746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55875" y="4605199"/>
            <a:ext cx="6045200" cy="9334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2441200" y="462163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441200" y="24939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2441200" y="39560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441200" y="427852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635375" y="2706898"/>
            <a:ext cx="3024188" cy="255588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0" y="1080000"/>
            <a:ext cx="6480000" cy="5014007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19700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총 소요액과 </a:t>
            </a: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신청액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총소요액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사업에 소요되는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총 사업비 작성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보조금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+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자부담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신청액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해당 주관기관에 신청하는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금액 작성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07950" y="268186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88938" y="2681860"/>
            <a:ext cx="2043112" cy="150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심의분야 선택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-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신청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사업의 세부분야 및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신청사업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 유형 선택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-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세부분야만 선택 가능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분야는 수정 불가</a:t>
            </a:r>
            <a:endParaRPr lang="en-US" altLang="ko-KR" sz="900" dirty="0" smtClean="0">
              <a:solidFill>
                <a:srgbClr val="FF0000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 분야는 처음에 선택하여 작성하므로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분야 수정을 원할 경우 신청서 삭제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후 다시 작성 필요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7950" y="46990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388938" y="4699025"/>
            <a:ext cx="19685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저장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클릭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해당 내용 작성 후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저장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하기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77833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신청개요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_5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555875" y="3704223"/>
            <a:ext cx="2879725" cy="10541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695950" y="4932203"/>
            <a:ext cx="2879725" cy="3206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627313" y="5258329"/>
            <a:ext cx="2984500" cy="3222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2414588" y="356452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5508625" y="468931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2513013" y="5132916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113338" y="1341438"/>
            <a:ext cx="692150" cy="2460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876800" y="13239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0" y="1080000"/>
            <a:ext cx="6480000" cy="5014007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19700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사업운영계획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07950" y="18462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388938" y="1866900"/>
            <a:ext cx="19700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사업목적 및 기획의도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107950" y="26384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388938" y="2659063"/>
            <a:ext cx="19700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세부사업내용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07950" y="34242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388938" y="3444875"/>
            <a:ext cx="19700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작성 완료 후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저장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클릭 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저장 완료 후 상태가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작성해주세요 </a:t>
            </a:r>
            <a:r>
              <a:rPr lang="en-US" altLang="ko-KR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-&gt; </a:t>
            </a:r>
            <a:r>
              <a:rPr lang="ko-KR" altLang="en-US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작성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으로 바뀜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639870" y="2200695"/>
            <a:ext cx="1152000" cy="252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743200" y="2962275"/>
            <a:ext cx="4876800" cy="1368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743200" y="4564350"/>
            <a:ext cx="4876800" cy="12954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667000" y="2453587"/>
            <a:ext cx="1981200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3511550" y="20320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2598738" y="288772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598738" y="446301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8868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1050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사업운영계획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13338" y="1341438"/>
            <a:ext cx="692150" cy="2460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4876800" y="13239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000" y="997200"/>
            <a:ext cx="6120000" cy="5435090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19700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수입예산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07950" y="163236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388938" y="1632365"/>
            <a:ext cx="20955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금액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105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우측 </a:t>
            </a:r>
            <a:r>
              <a:rPr lang="en-US" altLang="ko-KR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도움말</a:t>
            </a:r>
            <a:r>
              <a:rPr lang="en-US" altLang="ko-KR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참조</a:t>
            </a: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예시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 </a:t>
            </a:r>
          </a:p>
          <a:p>
            <a:pPr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총 소요액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: 1000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만원</a:t>
            </a: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b="1" dirty="0" err="1">
                <a:latin typeface="나눔고딕" pitchFamily="50" charset="-127"/>
                <a:ea typeface="나눔고딕" pitchFamily="50" charset="-127"/>
              </a:rPr>
              <a:t>지원신청액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: 700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만원</a:t>
            </a: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주관기관에 신청하고자 하는 금액을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비율은 자동 계산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확정여부는 수입예산이 확정 된 경우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에는 확정을 선택하고 미정인 경우에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는 미정을 선택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지원금 부분은 확정여부 미정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수입예산의 금액은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원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”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단위로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자부담이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있는 사업의 경우 단체의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자체 자금 입력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합계는 시스템에서 입력한 항목을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자동 계산하여 반영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107950" y="542503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388938" y="5425032"/>
            <a:ext cx="197008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작성 완료 후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저장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클릭 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저장 완료 후 상태가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작성해주세요 </a:t>
            </a:r>
            <a:r>
              <a:rPr lang="en-US" altLang="ko-KR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-&gt; </a:t>
            </a:r>
            <a:r>
              <a:rPr lang="ko-KR" altLang="en-US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작성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으로 바뀜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716463" y="2034614"/>
            <a:ext cx="1079500" cy="2794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502150" y="1928251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581458" y="3112494"/>
            <a:ext cx="3816350" cy="2794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799021" y="3857175"/>
            <a:ext cx="4392613" cy="2413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807730" y="5638709"/>
            <a:ext cx="4392613" cy="1809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807730" y="5853021"/>
            <a:ext cx="4392613" cy="17938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846072" y="2458853"/>
            <a:ext cx="5758488" cy="385054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77609" y="1240565"/>
            <a:ext cx="585788" cy="2460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771775" y="23510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4896622" y="122310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9891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수입예산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983247" y="2601985"/>
            <a:ext cx="431410" cy="20739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0400" y="946800"/>
            <a:ext cx="6591600" cy="4578106"/>
          </a:xfrm>
          <a:prstGeom prst="rect">
            <a:avLst/>
          </a:prstGeom>
        </p:spPr>
      </p:pic>
      <p:pic>
        <p:nvPicPr>
          <p:cNvPr id="17411" name="그림 26" descr="02-도구 설정-호환성1-2016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6688" y="3584575"/>
            <a:ext cx="272891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그림 28" descr="02-도구 설정-호환성2-2016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586163"/>
            <a:ext cx="272891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92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시스템 접속 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710113" y="4535488"/>
            <a:ext cx="611187" cy="1873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084888" y="5534025"/>
            <a:ext cx="1547812" cy="1349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4459288" y="44545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843213" y="4538663"/>
            <a:ext cx="1441450" cy="1603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5795963" y="54562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8938" y="1527175"/>
            <a:ext cx="1954212" cy="414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도구 메뉴의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호환성 보기 설정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]</a:t>
            </a:r>
          </a:p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선택</a:t>
            </a:r>
          </a:p>
        </p:txBody>
      </p:sp>
      <p:sp>
        <p:nvSpPr>
          <p:cNvPr id="33" name="타원 32"/>
          <p:cNvSpPr/>
          <p:nvPr/>
        </p:nvSpPr>
        <p:spPr>
          <a:xfrm>
            <a:off x="107950" y="15113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07950" y="1052513"/>
            <a:ext cx="2232025" cy="2159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인터넷 </a:t>
            </a:r>
            <a:r>
              <a:rPr lang="ko-KR" altLang="en-US" sz="1000" b="1" dirty="0" err="1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익스플로러</a:t>
            </a:r>
            <a:r>
              <a:rPr lang="ko-KR" altLang="en-US" sz="10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사용자 안내</a:t>
            </a:r>
          </a:p>
        </p:txBody>
      </p:sp>
      <p:sp>
        <p:nvSpPr>
          <p:cNvPr id="35" name="타원 34"/>
          <p:cNvSpPr/>
          <p:nvPr/>
        </p:nvSpPr>
        <p:spPr>
          <a:xfrm>
            <a:off x="107950" y="23431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107950" y="31575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32"/>
          <p:cNvSpPr txBox="1">
            <a:spLocks noChangeArrowheads="1"/>
          </p:cNvSpPr>
          <p:nvPr/>
        </p:nvSpPr>
        <p:spPr bwMode="auto">
          <a:xfrm>
            <a:off x="388938" y="2357438"/>
            <a:ext cx="20224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호환성 보기에 추가한 웹 사이트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에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‘ncas.or.kr’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이 있다면 제거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TextBox 32"/>
          <p:cNvSpPr txBox="1">
            <a:spLocks noChangeArrowheads="1"/>
          </p:cNvSpPr>
          <p:nvPr/>
        </p:nvSpPr>
        <p:spPr bwMode="auto">
          <a:xfrm>
            <a:off x="388938" y="3171825"/>
            <a:ext cx="19510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하단의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호환성 보기에서 모든 웹사이트 표시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에 체크가 되어 있다면 체크 해제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107950" y="41513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8938" y="4160838"/>
            <a:ext cx="20224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체크 해제 확인 후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닫기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]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8015288" y="6092825"/>
            <a:ext cx="609600" cy="1873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8532813" y="58769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433" name="TextBox 30"/>
          <p:cNvSpPr txBox="1">
            <a:spLocks noChangeArrowheads="1"/>
          </p:cNvSpPr>
          <p:nvPr/>
        </p:nvSpPr>
        <p:spPr bwMode="auto">
          <a:xfrm>
            <a:off x="8172450" y="4140200"/>
            <a:ext cx="360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X</a:t>
            </a:r>
            <a:endParaRPr lang="ko-KR" altLang="en-US" b="1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830736" y="2609327"/>
            <a:ext cx="1800000" cy="15433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771945" y="1038290"/>
            <a:ext cx="396875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3532175" y="994910"/>
            <a:ext cx="285750" cy="2841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429"/>
          <a:stretch/>
        </p:blipFill>
        <p:spPr>
          <a:xfrm>
            <a:off x="2844000" y="997200"/>
            <a:ext cx="5760000" cy="318981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644" b="17013"/>
          <a:stretch/>
        </p:blipFill>
        <p:spPr>
          <a:xfrm>
            <a:off x="2844000" y="4464000"/>
            <a:ext cx="5760000" cy="193176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19700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지출예산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107950" y="17033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388938" y="1703388"/>
            <a:ext cx="20955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지출예산 입력 안내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우측 </a:t>
            </a:r>
            <a:r>
              <a:rPr lang="en-US" altLang="ko-KR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도움말</a:t>
            </a:r>
            <a:r>
              <a:rPr lang="en-US" altLang="ko-KR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참조</a:t>
            </a:r>
            <a:endParaRPr lang="en-US" altLang="ko-KR" sz="900" b="1" dirty="0" smtClean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예시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 </a:t>
            </a:r>
          </a:p>
          <a:p>
            <a:pPr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총 소요액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: 1000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만원</a:t>
            </a: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b="1" dirty="0" err="1">
                <a:latin typeface="나눔고딕" pitchFamily="50" charset="-127"/>
                <a:ea typeface="나눔고딕" pitchFamily="50" charset="-127"/>
              </a:rPr>
              <a:t>지원신청액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: 700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만원</a:t>
            </a: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지출총금액과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지원신청액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합계는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수입예산의 작성 금액과 일치해야 함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행추가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버튼을 클릭하여 행을 추가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항목열을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클릭하여 항목을 선택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산출근거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지출총금액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지원신청액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입력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지출총금액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중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보조금에서 사용하고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자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하는 금액을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지원신청액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부분에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입력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함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지원신청액의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합계는 수입예산에서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작성한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신청 보조금액과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일치해야 함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07950" y="542503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388938" y="5425033"/>
            <a:ext cx="19700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작성 완료 후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저장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클릭 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저장 완료 후 상태가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작성해주세요 </a:t>
            </a:r>
            <a:r>
              <a:rPr lang="en-US" altLang="ko-KR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-&gt; </a:t>
            </a:r>
            <a:r>
              <a:rPr lang="ko-KR" altLang="en-US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작성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으로 바뀜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005138" y="3212970"/>
            <a:ext cx="2791032" cy="93675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572000" y="3221038"/>
            <a:ext cx="3424238" cy="1603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265299" y="2754523"/>
            <a:ext cx="981075" cy="2254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987675" y="4680016"/>
            <a:ext cx="5040313" cy="1143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278563" y="6090712"/>
            <a:ext cx="1784350" cy="2254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843213" y="2428875"/>
            <a:ext cx="5616575" cy="3971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701925" y="22764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아래쪽 화살표 22"/>
          <p:cNvSpPr/>
          <p:nvPr/>
        </p:nvSpPr>
        <p:spPr>
          <a:xfrm>
            <a:off x="5580063" y="4242066"/>
            <a:ext cx="144462" cy="287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0918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지출예산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168900" y="1214438"/>
            <a:ext cx="585788" cy="2460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4887913" y="11969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618296" y="1954213"/>
            <a:ext cx="1079500" cy="2794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5403983" y="18478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749716" y="2501510"/>
            <a:ext cx="431410" cy="20739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10-지출예산-미입력.bmp"/>
          <p:cNvPicPr>
            <a:picLocks noChangeAspect="1"/>
          </p:cNvPicPr>
          <p:nvPr/>
        </p:nvPicPr>
        <p:blipFill>
          <a:blip r:embed="rId2" cstate="print"/>
          <a:srcRect l="2409" t="44992" r="6182" b="37283"/>
          <a:stretch>
            <a:fillRect/>
          </a:stretch>
        </p:blipFill>
        <p:spPr>
          <a:xfrm>
            <a:off x="2844000" y="997200"/>
            <a:ext cx="5281200" cy="792110"/>
          </a:xfrm>
          <a:prstGeom prst="rect">
            <a:avLst/>
          </a:prstGeom>
        </p:spPr>
      </p:pic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3059790" y="2068513"/>
          <a:ext cx="5308078" cy="4312901"/>
        </p:xfrm>
        <a:graphic>
          <a:graphicData uri="http://schemas.openxmlformats.org/drawingml/2006/table">
            <a:tbl>
              <a:tblPr/>
              <a:tblGrid>
                <a:gridCol w="729188"/>
                <a:gridCol w="978774"/>
                <a:gridCol w="3600116"/>
              </a:tblGrid>
              <a:tr h="167628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목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세목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항목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2127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인건비</a:t>
                      </a: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보수</a:t>
                      </a: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인건비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(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임직원 보수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 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인턴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 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계약직 등 급여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)</a:t>
                      </a: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 rowSpan="13"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운영비</a:t>
                      </a: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 err="1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일반수용비</a:t>
                      </a:r>
                      <a:endParaRPr lang="ko-KR" altLang="en-US" sz="750" b="0" i="0" u="none" strike="noStrike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  <a:cs typeface="조선일보명조" pitchFamily="18" charset="-127"/>
                      </a:endParaRP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kern="1200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용역비</a:t>
                      </a:r>
                      <a:r>
                        <a:rPr lang="ko-KR" altLang="en-US" sz="750" kern="120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en-US" altLang="ko-KR" sz="750" kern="120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750" kern="120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기획사</a:t>
                      </a:r>
                      <a:r>
                        <a:rPr lang="en-US" altLang="ko-KR" sz="750" kern="120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/</a:t>
                      </a:r>
                      <a:r>
                        <a:rPr lang="ko-KR" altLang="en-US" sz="750" kern="120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대행사 등 외부업체 </a:t>
                      </a:r>
                      <a:r>
                        <a:rPr lang="ko-KR" altLang="en-US" sz="750" kern="1200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아웃소싱</a:t>
                      </a:r>
                      <a:r>
                        <a:rPr lang="ko-KR" altLang="en-US" sz="750" kern="120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 비용</a:t>
                      </a:r>
                      <a:r>
                        <a:rPr lang="en-US" altLang="ko-KR" sz="750" kern="120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)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  <a:cs typeface="조선일보명조" pitchFamily="18" charset="-127"/>
                      </a:endParaRP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 vMerge="1">
                  <a:txBody>
                    <a:bodyPr/>
                    <a:lstStyle/>
                    <a:p>
                      <a:pPr algn="l" fontAlgn="b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조선일보명조" pitchFamily="18" charset="-127"/>
                        <a:ea typeface="조선일보명조" pitchFamily="18" charset="-127"/>
                        <a:cs typeface="조선일보명조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조선일보명조" pitchFamily="18" charset="-127"/>
                        <a:ea typeface="조선일보명조" pitchFamily="18" charset="-127"/>
                        <a:cs typeface="조선일보명조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사례비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(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출연료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 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심사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 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자문 등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)</a:t>
                      </a: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 vMerge="1">
                  <a:txBody>
                    <a:bodyPr/>
                    <a:lstStyle/>
                    <a:p>
                      <a:pPr algn="l" fontAlgn="b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조선일보명조" pitchFamily="18" charset="-127"/>
                        <a:ea typeface="조선일보명조" pitchFamily="18" charset="-127"/>
                        <a:cs typeface="조선일보명조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조선일보명조" pitchFamily="18" charset="-127"/>
                        <a:ea typeface="조선일보명조" pitchFamily="18" charset="-127"/>
                        <a:cs typeface="조선일보명조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홍보 및 마케팅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(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인쇄물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 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홍보물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 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광고비 등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)</a:t>
                      </a: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 vMerge="1">
                  <a:txBody>
                    <a:bodyPr/>
                    <a:lstStyle/>
                    <a:p>
                      <a:pPr algn="l" fontAlgn="b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조선일보명조" pitchFamily="18" charset="-127"/>
                        <a:ea typeface="조선일보명조" pitchFamily="18" charset="-127"/>
                        <a:cs typeface="조선일보명조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조선일보명조" pitchFamily="18" charset="-127"/>
                        <a:ea typeface="조선일보명조" pitchFamily="18" charset="-127"/>
                        <a:cs typeface="조선일보명조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제작비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(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영상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음악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무대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소품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의상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액자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악보 등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)</a:t>
                      </a: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 vMerge="1">
                  <a:txBody>
                    <a:bodyPr/>
                    <a:lstStyle/>
                    <a:p>
                      <a:pPr algn="l" fontAlgn="b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조선일보명조" pitchFamily="18" charset="-127"/>
                        <a:ea typeface="조선일보명조" pitchFamily="18" charset="-127"/>
                        <a:cs typeface="조선일보명조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조선일보명조" pitchFamily="18" charset="-127"/>
                        <a:ea typeface="조선일보명조" pitchFamily="18" charset="-127"/>
                        <a:cs typeface="조선일보명조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수선비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(</a:t>
                      </a:r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영상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</a:t>
                      </a:r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음악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</a:t>
                      </a:r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무대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</a:t>
                      </a:r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소품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</a:t>
                      </a:r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의상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</a:t>
                      </a:r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액자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</a:t>
                      </a:r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악보 등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)</a:t>
                      </a: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 vMerge="1">
                  <a:txBody>
                    <a:bodyPr/>
                    <a:lstStyle/>
                    <a:p>
                      <a:pPr algn="l" fontAlgn="b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조선일보명조" pitchFamily="18" charset="-127"/>
                        <a:ea typeface="조선일보명조" pitchFamily="18" charset="-127"/>
                        <a:cs typeface="조선일보명조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조선일보명조" pitchFamily="18" charset="-127"/>
                        <a:ea typeface="조선일보명조" pitchFamily="18" charset="-127"/>
                        <a:cs typeface="조선일보명조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재료비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(</a:t>
                      </a:r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미술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</a:t>
                      </a:r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사진 등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)</a:t>
                      </a: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 vMerge="1">
                  <a:txBody>
                    <a:bodyPr/>
                    <a:lstStyle/>
                    <a:p>
                      <a:pPr algn="l" fontAlgn="b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조선일보명조" pitchFamily="18" charset="-127"/>
                        <a:ea typeface="조선일보명조" pitchFamily="18" charset="-127"/>
                        <a:cs typeface="조선일보명조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조선일보명조" pitchFamily="18" charset="-127"/>
                        <a:ea typeface="조선일보명조" pitchFamily="18" charset="-127"/>
                        <a:cs typeface="조선일보명조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 err="1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발간비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(</a:t>
                      </a:r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작품집 등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)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  <a:cs typeface="조선일보명조" pitchFamily="18" charset="-127"/>
                      </a:endParaRP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 vMerge="1">
                  <a:txBody>
                    <a:bodyPr/>
                    <a:lstStyle/>
                    <a:p>
                      <a:pPr algn="l" fontAlgn="b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조선일보명조" pitchFamily="18" charset="-127"/>
                        <a:ea typeface="조선일보명조" pitchFamily="18" charset="-127"/>
                        <a:cs typeface="조선일보명조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  <a:cs typeface="조선일보명조" pitchFamily="18" charset="-127"/>
                      </a:endParaRP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기타운영비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(</a:t>
                      </a:r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사업 운영에 소요되는 기타 비용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)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  <a:cs typeface="조선일보명조" pitchFamily="18" charset="-127"/>
                      </a:endParaRP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  <a:cs typeface="조선일보명조" pitchFamily="18" charset="-127"/>
                      </a:endParaRP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 err="1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원천세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(</a:t>
                      </a:r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원천징수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)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  <a:cs typeface="조선일보명조" pitchFamily="18" charset="-127"/>
                      </a:endParaRP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  <a:cs typeface="조선일보명조" pitchFamily="18" charset="-127"/>
                      </a:endParaRP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수수료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  <a:cs typeface="조선일보명조" pitchFamily="18" charset="-127"/>
                      </a:endParaRP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 vMerge="1">
                  <a:txBody>
                    <a:bodyPr/>
                    <a:lstStyle/>
                    <a:p>
                      <a:pPr algn="l" fontAlgn="b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조선일보명조" pitchFamily="18" charset="-127"/>
                        <a:ea typeface="조선일보명조" pitchFamily="18" charset="-127"/>
                        <a:cs typeface="조선일보명조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공공요금 및 제세</a:t>
                      </a: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 err="1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공공요금및제세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(</a:t>
                      </a:r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부가세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우편료 등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)</a:t>
                      </a: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 vMerge="1">
                  <a:txBody>
                    <a:bodyPr/>
                    <a:lstStyle/>
                    <a:p>
                      <a:pPr algn="l" fontAlgn="b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조선일보명조" pitchFamily="18" charset="-127"/>
                        <a:ea typeface="조선일보명조" pitchFamily="18" charset="-127"/>
                        <a:cs typeface="조선일보명조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임차료</a:t>
                      </a: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대관료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(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공연장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전시장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회의장 등 사용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 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부대시설 사용 등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)</a:t>
                      </a: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 vMerge="1">
                  <a:txBody>
                    <a:bodyPr/>
                    <a:lstStyle/>
                    <a:p>
                      <a:pPr algn="l" fontAlgn="b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  <a:cs typeface="조선일보명조" pitchFamily="18" charset="-127"/>
                      </a:endParaRP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  <a:cs typeface="조선일보명조" pitchFamily="18" charset="-127"/>
                      </a:endParaRP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임차료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(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장비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 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소품 </a:t>
                      </a:r>
                      <a:r>
                        <a:rPr lang="ko-KR" altLang="en-US" sz="750" b="0" i="0" u="none" strike="noStrike" dirty="0" err="1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대여비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 등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)</a:t>
                      </a: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여비</a:t>
                      </a: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국내여비</a:t>
                      </a: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[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국내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]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교통 및 </a:t>
                      </a:r>
                      <a:r>
                        <a:rPr lang="ko-KR" altLang="en-US" sz="750" b="0" i="0" u="none" strike="noStrike" dirty="0" err="1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체제비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(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항공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 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숙박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 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운송 등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)</a:t>
                      </a: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 vMerge="1">
                  <a:txBody>
                    <a:bodyPr/>
                    <a:lstStyle/>
                    <a:p>
                      <a:pPr algn="l" fontAlgn="b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  <a:cs typeface="조선일보명조" pitchFamily="18" charset="-127"/>
                      </a:endParaRP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국외여비</a:t>
                      </a: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[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국외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]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교통 및 </a:t>
                      </a:r>
                      <a:r>
                        <a:rPr lang="ko-KR" altLang="en-US" sz="750" b="0" i="0" u="none" strike="noStrike" dirty="0" err="1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체제비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(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항공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 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숙박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 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운송 등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)</a:t>
                      </a: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업무추진비</a:t>
                      </a: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사업추진비</a:t>
                      </a: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사업 추진비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(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간담회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, </a:t>
                      </a:r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식대 등</a:t>
                      </a:r>
                      <a:r>
                        <a:rPr lang="en-US" altLang="ko-KR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)</a:t>
                      </a: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연구보조비</a:t>
                      </a: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연구개발비</a:t>
                      </a: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연구개발비</a:t>
                      </a: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민간이전</a:t>
                      </a: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민간경상보조</a:t>
                      </a: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민간이전</a:t>
                      </a: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26">
                <a:tc>
                  <a:txBody>
                    <a:bodyPr/>
                    <a:lstStyle/>
                    <a:p>
                      <a:pPr algn="l" fontAlgn="b"/>
                      <a:endParaRPr lang="ko-KR" altLang="en-US" sz="750" b="0" i="0" u="none" strike="noStrike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  <a:cs typeface="조선일보명조" pitchFamily="18" charset="-127"/>
                      </a:endParaRP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750" b="0" i="0" u="none" strike="noStrike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  <a:cs typeface="조선일보명조" pitchFamily="18" charset="-127"/>
                      </a:endParaRPr>
                    </a:p>
                  </a:txBody>
                  <a:tcPr marL="91426" marR="9142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750" b="0" i="0" u="none" strike="noStrike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 pitchFamily="18" charset="-127"/>
                        </a:rPr>
                        <a:t>포상금 등</a:t>
                      </a:r>
                      <a:endParaRPr lang="ko-KR" altLang="en-US" sz="750" b="0" i="0" u="none" strike="noStrike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  <a:cs typeface="조선일보명조" pitchFamily="18" charset="-127"/>
                      </a:endParaRPr>
                    </a:p>
                  </a:txBody>
                  <a:tcPr marL="91426" marR="91426" marT="45713" marB="457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22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지출예산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388938" y="1093788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지출예산의  항목 상세내역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714932" y="2252395"/>
            <a:ext cx="3708000" cy="41148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2555875" y="20208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줄무늬가 있는 오른쪽 화살표 29"/>
          <p:cNvSpPr>
            <a:spLocks noChangeAspect="1"/>
          </p:cNvSpPr>
          <p:nvPr/>
        </p:nvSpPr>
        <p:spPr>
          <a:xfrm rot="13552714">
            <a:off x="4239419" y="1861879"/>
            <a:ext cx="538162" cy="30480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103562" y="1196974"/>
            <a:ext cx="2548587" cy="64780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0" y="1080000"/>
            <a:ext cx="6480000" cy="5014007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19700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사업성과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예측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)]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07950" y="188416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388938" y="1884164"/>
            <a:ext cx="2095500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사업성과 관련 사항 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예측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이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단계는 사업 성과에 대해 예측되는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내용을 작성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82961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1162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사업성과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예측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6697956" y="2200695"/>
            <a:ext cx="1152000" cy="252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6569636" y="20320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55925" y="2636891"/>
            <a:ext cx="6264665" cy="345648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843760" y="3192716"/>
            <a:ext cx="4591050" cy="18542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483710" y="249287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107950" y="301350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388938" y="3013502"/>
            <a:ext cx="209477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기대되는 사업성과 및 해당분야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발전에의 기여도와 파급효과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사업을 시행으로 기대되는 성과 및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사업 시행 후 해당분야 발전에의 기여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도와 파급효과 부분을 예측하여 작성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2627730" y="30689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0" y="1080000"/>
            <a:ext cx="6480000" cy="5014007"/>
          </a:xfrm>
          <a:prstGeom prst="rect">
            <a:avLst/>
          </a:prstGeom>
        </p:spPr>
      </p:pic>
      <p:sp>
        <p:nvSpPr>
          <p:cNvPr id="82961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1162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사업성과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예측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2555925" y="2599716"/>
            <a:ext cx="6264665" cy="338446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699740" y="2983385"/>
            <a:ext cx="5904820" cy="289395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2483710" y="27089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107950" y="226079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388938" y="2260794"/>
            <a:ext cx="2095500" cy="260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일자리 창출성과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우측 </a:t>
            </a:r>
            <a:r>
              <a:rPr lang="en-US" altLang="ko-KR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도움말</a:t>
            </a:r>
            <a:r>
              <a:rPr lang="en-US" altLang="ko-KR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] </a:t>
            </a:r>
            <a:r>
              <a:rPr lang="ko-KR" altLang="en-US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참조</a:t>
            </a:r>
            <a:endParaRPr lang="en-US" altLang="ko-KR" sz="900" b="1" dirty="0" smtClean="0">
              <a:solidFill>
                <a:srgbClr val="FF0000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사업 시행으로 창출될 일자리에 대해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예측하여 작성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고용 유형에 따라 각각 입력하며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한 고용유형에 다수 경우의 입력이 필요할 경우 평균값으로 작성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주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일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40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시간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토요일 무급휴일 기준</a:t>
            </a:r>
          </a:p>
          <a:p>
            <a:pPr>
              <a:buFontTx/>
              <a:buChar char="-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고용 기간은 소수점 이하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자리 표기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 가능</a:t>
            </a:r>
          </a:p>
          <a:p>
            <a:pPr>
              <a:buFontTx/>
              <a:buChar char="-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고용대상의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"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청년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"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은 만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29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세 이하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 만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세 이상은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"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일반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"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으로 구분</a:t>
            </a:r>
          </a:p>
          <a:p>
            <a:pPr>
              <a:buFontTx/>
              <a:buChar char="-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연간 고용인원은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0.1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이상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명으로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 표기함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1970087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사업성과 관련 사항 예측 입력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이 단계는 사업 성과에 대해 예측되는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내용을 작성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2483710" y="24231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697956" y="2200695"/>
            <a:ext cx="1152000" cy="252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129605" y="2741324"/>
            <a:ext cx="431410" cy="20739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0" y="1080000"/>
            <a:ext cx="6480000" cy="5014007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107950" y="412885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388938" y="4128853"/>
            <a:ext cx="19700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작성 완료 후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저장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클릭 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저장 완료 후 상태가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작성해주세요 </a:t>
            </a:r>
            <a:r>
              <a:rPr lang="en-US" altLang="ko-KR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-&gt; </a:t>
            </a:r>
            <a:r>
              <a:rPr lang="ko-KR" altLang="en-US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작성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으로 바뀜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2961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1162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사업성과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예측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sp>
        <p:nvSpPr>
          <p:cNvPr id="9" name="타원 8"/>
          <p:cNvSpPr/>
          <p:nvPr/>
        </p:nvSpPr>
        <p:spPr>
          <a:xfrm>
            <a:off x="107950" y="2266296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388938" y="2266296"/>
            <a:ext cx="2095500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계량적 결과예측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발표 작품 수부터 관람객수까지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해당되는 부분의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계량적인 결과를 예측하여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교육 사업이 아닐 경우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우측의 유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무료 관람객 부분까지만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작성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1970087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사업성과 관련 사항 예측 입력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이 단계는 사업 성과에 대해 예측되는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내용을 작성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55925" y="2636891"/>
            <a:ext cx="6264665" cy="3384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673862" y="2924930"/>
            <a:ext cx="5904820" cy="208829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2483710" y="278091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2483710" y="24231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697956" y="2200695"/>
            <a:ext cx="1152000" cy="252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147784" y="1340749"/>
            <a:ext cx="612000" cy="2460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908072" y="1323287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0" y="1080000"/>
            <a:ext cx="6480000" cy="5014007"/>
          </a:xfrm>
          <a:prstGeom prst="rect">
            <a:avLst/>
          </a:prstGeom>
        </p:spPr>
      </p:pic>
      <p:pic>
        <p:nvPicPr>
          <p:cNvPr id="26" name="그림 25" descr="12-첨부파일-1-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100" y="4108499"/>
            <a:ext cx="3387600" cy="2353547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19700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첨부파일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07950" y="17208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88938" y="1720850"/>
            <a:ext cx="20224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유의사항 확인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파일첨부 및 제출 요령 확인</a:t>
            </a: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지원신청서 및 기타제출 서류 확인</a:t>
            </a: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지원신청서는 주관기관에서 양식을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게시한 경우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상단의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지원신청서 및 </a:t>
            </a: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작성안내 파일 </a:t>
            </a:r>
            <a:r>
              <a:rPr lang="ko-KR" altLang="en-US" sz="900" b="1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내려받기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를 클릭하여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파일 작성 후 작성한 파일을 첨부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7950" y="34305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388938" y="3430588"/>
            <a:ext cx="19700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파일추가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버튼 클릭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07950" y="42370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388938" y="4237038"/>
            <a:ext cx="19700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열린 창에서 첨부할 파일 선택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후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열기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버튼 클릭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628173" y="2651763"/>
            <a:ext cx="6051527" cy="137990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770138" y="5252141"/>
            <a:ext cx="684000" cy="216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228230" y="4626422"/>
            <a:ext cx="577850" cy="1809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478931" y="6187218"/>
            <a:ext cx="540000" cy="198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483710" y="25217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2619104" y="498475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7317006" y="5971319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3989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첨부파일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_1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7634086" y="2200695"/>
            <a:ext cx="1152000" cy="252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642731" y="1917700"/>
            <a:ext cx="2160000" cy="252000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7505766" y="218970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810" b="10125"/>
          <a:stretch/>
        </p:blipFill>
        <p:spPr>
          <a:xfrm>
            <a:off x="2520000" y="4509150"/>
            <a:ext cx="6480000" cy="190858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72" b="14713"/>
          <a:stretch/>
        </p:blipFill>
        <p:spPr>
          <a:xfrm>
            <a:off x="2520000" y="1080000"/>
            <a:ext cx="6480000" cy="3204754"/>
          </a:xfrm>
          <a:prstGeom prst="rect">
            <a:avLst/>
          </a:prstGeom>
        </p:spPr>
      </p:pic>
      <p:pic>
        <p:nvPicPr>
          <p:cNvPr id="27" name="그림 26" descr="12-첨부파일-3(파일전송완료)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590" y="3042875"/>
            <a:ext cx="3096000" cy="1178235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9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첨부할 파일 확인 후 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파일전송 시작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7950" y="19129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388938" y="1912938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파일전송 완료 메시지 확인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07950" y="26844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388938" y="2684463"/>
            <a:ext cx="1970087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파일목록 </a:t>
            </a: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새로고침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클릭하여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파일이 정상 등록 되었는지 확인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07950" y="34956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388938" y="3495675"/>
            <a:ext cx="1970087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파일 </a:t>
            </a: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내려받기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전송 완료 한 파일을 내려 받고자 할 경우 파일 선택 후 </a:t>
            </a:r>
            <a:r>
              <a:rPr lang="en-US" altLang="ko-KR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선택파일 </a:t>
            </a:r>
            <a:r>
              <a:rPr lang="ko-KR" altLang="en-US" sz="900" dirty="0" err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내려받기</a:t>
            </a:r>
            <a:r>
              <a:rPr lang="en-US" altLang="ko-KR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버튼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파일 삭제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전송 완료 한 파일을 확인 후 삭제하고자 할 경우 파일을 선택 후 </a:t>
            </a:r>
            <a:r>
              <a:rPr lang="en-US" altLang="ko-KR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선택파일 삭제하기</a:t>
            </a:r>
            <a:r>
              <a:rPr lang="en-US" altLang="ko-KR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버튼을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636014" y="3997700"/>
            <a:ext cx="783825" cy="28671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699033" y="2996652"/>
            <a:ext cx="873453" cy="216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109766" y="3901338"/>
            <a:ext cx="647700" cy="2079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865813" y="5947987"/>
            <a:ext cx="938497" cy="2476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804310" y="5947987"/>
            <a:ext cx="1872260" cy="2476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843314" y="4707762"/>
            <a:ext cx="2591347" cy="2476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2420326" y="380901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7873229" y="38680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5726450" y="568858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6758178" y="568702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5015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첨부파일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717"/>
          <a:stretch/>
        </p:blipFill>
        <p:spPr>
          <a:xfrm>
            <a:off x="2844000" y="997200"/>
            <a:ext cx="5760000" cy="264220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6000" y="1695600"/>
            <a:ext cx="3528000" cy="136592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664"/>
          <a:stretch/>
        </p:blipFill>
        <p:spPr>
          <a:xfrm>
            <a:off x="2844000" y="4802400"/>
            <a:ext cx="5760000" cy="144116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00" y="3189600"/>
            <a:ext cx="1872000" cy="1149149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95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최종제출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버튼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7950" y="17256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388938" y="1725613"/>
            <a:ext cx="2022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제출 여부 확인 메시지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신청서 제출 후에는 수정하실 수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없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습니다 제출하시겠습니까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?”</a:t>
            </a: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메시지에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확인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하면 제출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취소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하면 제출 취소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07950" y="30718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388938" y="3071813"/>
            <a:ext cx="19700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제출 완료 메시지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지원신청서가 정상 접수되었습니다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.”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메시지가 보이면 제출완료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07950" y="40274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388938" y="4027488"/>
            <a:ext cx="1970087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제출 완료 확인 방법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화면에 관리번호가 보임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buFontTx/>
              <a:buAutoNum type="arabicParenR"/>
              <a:defRPr/>
            </a:pP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공식연락처에 입력한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휴대폰으로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 정상 접수 확인 메시지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발신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공식 연락처에 입력한 </a:t>
            </a:r>
            <a:r>
              <a:rPr lang="ko-KR" altLang="en-US" sz="900" b="1" dirty="0" err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이메일로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접수 확인 메일 발송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화면에 저장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최종제출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삭제 버튼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pPr marL="228600" indent="-228600"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비활성화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됨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 제출회수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닫기 버튼만 활성화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5722938" y="4416425"/>
            <a:ext cx="144462" cy="287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199188" y="1225550"/>
            <a:ext cx="647700" cy="2079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905796" y="2664878"/>
            <a:ext cx="756000" cy="252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029115" y="4019550"/>
            <a:ext cx="612000" cy="216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968750" y="1647979"/>
            <a:ext cx="3570288" cy="14065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813878" y="3157748"/>
            <a:ext cx="1949450" cy="1224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819400" y="4760913"/>
            <a:ext cx="5832475" cy="15271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59375" y="5040313"/>
            <a:ext cx="3268663" cy="2127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887663" y="5543550"/>
            <a:ext cx="3629025" cy="2127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5940425" y="11969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3881438" y="156860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4611688" y="31416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2700338" y="45815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6043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최종제출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0" y="1080000"/>
            <a:ext cx="6480000" cy="5014007"/>
          </a:xfrm>
          <a:prstGeom prst="rect">
            <a:avLst/>
          </a:prstGeom>
        </p:spPr>
      </p:pic>
      <p:pic>
        <p:nvPicPr>
          <p:cNvPr id="26" name="그림 25" descr="18-제출회수완료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2788" y="4309200"/>
            <a:ext cx="2116800" cy="1169280"/>
          </a:xfrm>
          <a:prstGeom prst="rect">
            <a:avLst/>
          </a:prstGeom>
        </p:spPr>
      </p:pic>
      <p:pic>
        <p:nvPicPr>
          <p:cNvPr id="25" name="그림 24" descr="17-제출회수하시겠습니까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07200"/>
            <a:ext cx="2638800" cy="1342280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955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제출회수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버튼 클릭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최종제출한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신청서는 접수마감일 이전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에 한해서 제출회수가 가능하며 접수기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간 마감 후에는 제출회수 불가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07950" y="23098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388938" y="2309813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제출회수 확인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107950" y="30813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388938" y="3081338"/>
            <a:ext cx="20955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제출회수 완료 메시지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제출하신 신청서가 회수되었습니다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.” 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메시지가 보이면 회수완료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제출회수 완료 건은 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수정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상태로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변경되며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최종제출 후 신청서 수정을 위해 제출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회수 했을 경우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반드시 수정하여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다시 최종제출 필요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514850" y="2655448"/>
            <a:ext cx="2747963" cy="139541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813300" y="4283802"/>
            <a:ext cx="2190750" cy="1224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607050" y="3658060"/>
            <a:ext cx="742950" cy="2397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219825" y="5142850"/>
            <a:ext cx="657225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357688" y="255184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646613" y="418855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7059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제출회수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921036" y="1340749"/>
            <a:ext cx="612000" cy="2460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6681324" y="1323287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0" y="1080000"/>
            <a:ext cx="6480000" cy="5014007"/>
          </a:xfrm>
          <a:prstGeom prst="rect">
            <a:avLst/>
          </a:prstGeom>
        </p:spPr>
      </p:pic>
      <p:pic>
        <p:nvPicPr>
          <p:cNvPr id="24" name="그림 23" descr="21-삭제완료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2202" y="4308237"/>
            <a:ext cx="1420797" cy="1164919"/>
          </a:xfrm>
          <a:prstGeom prst="rect">
            <a:avLst/>
          </a:prstGeom>
        </p:spPr>
      </p:pic>
      <p:pic>
        <p:nvPicPr>
          <p:cNvPr id="23" name="그림 22" descr="20-삭제하시겠습니까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06765"/>
            <a:ext cx="2412000" cy="1314953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955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삭제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버튼 클릭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최종제출한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신청서는 삭제할 수 없으며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작성중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상태에서만 삭제 가능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07950" y="22272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88938" y="2227263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지원신청 건 삭제 확인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7950" y="30718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388938" y="3071813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삭제 완료 메시지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418138" y="3651195"/>
            <a:ext cx="738187" cy="2413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806023" y="5131012"/>
            <a:ext cx="612000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8083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949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신청서 삭제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514368" y="1340749"/>
            <a:ext cx="612000" cy="2460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7274656" y="1323287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514851" y="2655448"/>
            <a:ext cx="2505490" cy="139541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4357688" y="255184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084696" y="4283802"/>
            <a:ext cx="1480006" cy="1188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4948773" y="417575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2400" y="1080000"/>
            <a:ext cx="6544800" cy="4899600"/>
          </a:xfrm>
          <a:prstGeom prst="rect">
            <a:avLst/>
          </a:prstGeom>
        </p:spPr>
      </p:pic>
      <p:sp>
        <p:nvSpPr>
          <p:cNvPr id="18435" name="TextBox 24"/>
          <p:cNvSpPr txBox="1">
            <a:spLocks noChangeArrowheads="1"/>
          </p:cNvSpPr>
          <p:nvPr/>
        </p:nvSpPr>
        <p:spPr bwMode="auto">
          <a:xfrm>
            <a:off x="388938" y="1079500"/>
            <a:ext cx="2022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000" b="1">
                <a:latin typeface="나눔고딕" pitchFamily="50" charset="-127"/>
                <a:ea typeface="나눔고딕" pitchFamily="50" charset="-127"/>
              </a:rPr>
              <a:t>로그인 및 회원가입</a:t>
            </a:r>
            <a:endParaRPr lang="en-US" altLang="ko-KR" sz="10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779890" y="3142151"/>
            <a:ext cx="5112710" cy="287920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481290" y="1709162"/>
            <a:ext cx="1188000" cy="792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3960813" y="2047945"/>
            <a:ext cx="4499727" cy="8636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3665270" y="296354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107950" y="19192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TextBox 26"/>
          <p:cNvSpPr txBox="1">
            <a:spLocks noChangeArrowheads="1"/>
          </p:cNvSpPr>
          <p:nvPr/>
        </p:nvSpPr>
        <p:spPr bwMode="auto">
          <a:xfrm>
            <a:off x="388938" y="1938338"/>
            <a:ext cx="11731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진행절차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지원신청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교부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변경신청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정산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사업실적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신청현황모두보기</a:t>
            </a:r>
          </a:p>
        </p:txBody>
      </p:sp>
      <p:sp>
        <p:nvSpPr>
          <p:cNvPr id="55" name="타원 54"/>
          <p:cNvSpPr/>
          <p:nvPr/>
        </p:nvSpPr>
        <p:spPr>
          <a:xfrm>
            <a:off x="107950" y="34290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TextBox 28"/>
          <p:cNvSpPr txBox="1">
            <a:spLocks noChangeArrowheads="1"/>
          </p:cNvSpPr>
          <p:nvPr/>
        </p:nvSpPr>
        <p:spPr bwMode="auto">
          <a:xfrm>
            <a:off x="388938" y="3448050"/>
            <a:ext cx="16303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지원사업정보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현재 진행중인 지원사업정보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주관기관별 지원사업정보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오늘 마감인 지원사업정보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전체 지원사업 목록 </a:t>
            </a:r>
          </a:p>
        </p:txBody>
      </p:sp>
      <p:sp>
        <p:nvSpPr>
          <p:cNvPr id="18445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804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화면 안내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816350" y="193832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2425950" y="149721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388938" y="4860925"/>
            <a:ext cx="20320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지원사업 상세정보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상세보기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클릭하면 지원하고자 하는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사업의 자세한 안내페이지로 이동 </a:t>
            </a:r>
          </a:p>
        </p:txBody>
      </p:sp>
      <p:sp>
        <p:nvSpPr>
          <p:cNvPr id="27" name="타원 26"/>
          <p:cNvSpPr/>
          <p:nvPr/>
        </p:nvSpPr>
        <p:spPr>
          <a:xfrm>
            <a:off x="107950" y="48101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7756859" y="3494477"/>
            <a:ext cx="524992" cy="248512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7602100" y="331513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0000" y="2494800"/>
            <a:ext cx="4500000" cy="387880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2400" y="1069200"/>
            <a:ext cx="6559200" cy="1327773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신청서 출력 클릭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작성중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신청서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또는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최종제출한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신청서를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미리보기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하여 정확하게 작성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되었는지 확인 가능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07950" y="253633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388938" y="2536330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미리보기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확인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97646" y="1478862"/>
            <a:ext cx="835025" cy="2254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991026" y="2141748"/>
            <a:ext cx="334962" cy="2238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708400" y="2450354"/>
            <a:ext cx="4608000" cy="3960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059113" y="13160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612033" y="238134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6739512" y="210116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0126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649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출력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_1</a:t>
            </a:r>
          </a:p>
        </p:txBody>
      </p:sp>
      <p:sp>
        <p:nvSpPr>
          <p:cNvPr id="15" name="타원 14"/>
          <p:cNvSpPr/>
          <p:nvPr/>
        </p:nvSpPr>
        <p:spPr>
          <a:xfrm>
            <a:off x="107950" y="352305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88938" y="3523052"/>
            <a:ext cx="20224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문서 저장 및 출력 가능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753873" y="2788933"/>
            <a:ext cx="719990" cy="2254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3494140" y="2772201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3600" y="2523600"/>
            <a:ext cx="4338000" cy="373445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2400" y="1069200"/>
            <a:ext cx="6559200" cy="1327773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우편용 표지의 출력 클릭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우편물 발송 시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우편용 표지 항목의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‘</a:t>
            </a:r>
            <a:r>
              <a:rPr lang="ko-KR" altLang="en-US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출력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을 선택하여 출력</a:t>
            </a:r>
          </a:p>
        </p:txBody>
      </p:sp>
      <p:sp>
        <p:nvSpPr>
          <p:cNvPr id="5" name="타원 4"/>
          <p:cNvSpPr/>
          <p:nvPr/>
        </p:nvSpPr>
        <p:spPr>
          <a:xfrm>
            <a:off x="107950" y="23002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388938" y="2300288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우편물 겉봉투에 부착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419475" y="2449513"/>
            <a:ext cx="4491038" cy="3898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276600" y="234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649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출력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_2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189020" y="1496114"/>
            <a:ext cx="835025" cy="2254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281712" y="2133122"/>
            <a:ext cx="334962" cy="2238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3059113" y="13160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7030198" y="210116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그림 4" descr="2016 매뉴얼 표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541338" y="2109788"/>
            <a:ext cx="8056562" cy="1057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5000" b="1" spc="-200" dirty="0">
                <a:latin typeface="나눔바른고딕" pitchFamily="50" charset="-127"/>
                <a:ea typeface="나눔바른고딕" pitchFamily="50" charset="-127"/>
              </a:rPr>
              <a:t>감사합니다</a:t>
            </a:r>
            <a:r>
              <a:rPr lang="en-US" altLang="ko-KR" sz="5000" b="1" spc="-200" dirty="0">
                <a:latin typeface="나눔바른고딕" pitchFamily="50" charset="-127"/>
                <a:ea typeface="나눔바른고딕" pitchFamily="50" charset="-127"/>
              </a:rPr>
              <a:t>.</a:t>
            </a:r>
            <a:endParaRPr lang="en-US" altLang="ko-KR" sz="5000" dirty="0"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7825" y="2781300"/>
            <a:ext cx="1625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직사각형 26"/>
          <p:cNvSpPr/>
          <p:nvPr/>
        </p:nvSpPr>
        <p:spPr>
          <a:xfrm>
            <a:off x="3114675" y="3435350"/>
            <a:ext cx="1206500" cy="963613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524568" y="980660"/>
            <a:ext cx="1239042" cy="86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cene3d>
              <a:camera prst="orthographicFront"/>
              <a:lightRig rig="brightRoom" dir="tl"/>
            </a:scene3d>
            <a:sp3d extrusionH="57150" contourW="25400" prstMaterial="flat">
              <a:bevelT w="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순 서</a:t>
            </a:r>
          </a:p>
        </p:txBody>
      </p:sp>
      <p:pic>
        <p:nvPicPr>
          <p:cNvPr id="19461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782888"/>
            <a:ext cx="1625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1262331" y="3445152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이용 안내</a:t>
            </a:r>
          </a:p>
        </p:txBody>
      </p:sp>
      <p:sp>
        <p:nvSpPr>
          <p:cNvPr id="17" name="대각선 줄무늬 16"/>
          <p:cNvSpPr>
            <a:spLocks noChangeAspect="1"/>
          </p:cNvSpPr>
          <p:nvPr/>
        </p:nvSpPr>
        <p:spPr>
          <a:xfrm>
            <a:off x="1283603" y="2855344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9466" name="그림 24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8163" y="30797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992989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회원가입</a:t>
            </a:r>
          </a:p>
        </p:txBody>
      </p:sp>
      <p:sp>
        <p:nvSpPr>
          <p:cNvPr id="22" name="대각선 줄무늬 21"/>
          <p:cNvSpPr>
            <a:spLocks noChangeAspect="1"/>
          </p:cNvSpPr>
          <p:nvPr/>
        </p:nvSpPr>
        <p:spPr>
          <a:xfrm>
            <a:off x="3014261" y="2852783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9471" name="그림 28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0125" y="30765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613" y="2782888"/>
            <a:ext cx="1625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4721229" y="3445152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메뉴안내</a:t>
            </a:r>
          </a:p>
        </p:txBody>
      </p:sp>
      <p:sp>
        <p:nvSpPr>
          <p:cNvPr id="26" name="대각선 줄무늬 25"/>
          <p:cNvSpPr>
            <a:spLocks noChangeAspect="1"/>
          </p:cNvSpPr>
          <p:nvPr/>
        </p:nvSpPr>
        <p:spPr>
          <a:xfrm>
            <a:off x="4742501" y="2855344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9477" name="그림 32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325" y="30797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625" y="2781300"/>
            <a:ext cx="1625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6472087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지원신청</a:t>
            </a:r>
          </a:p>
        </p:txBody>
      </p:sp>
      <p:sp>
        <p:nvSpPr>
          <p:cNvPr id="30" name="대각선 줄무늬 29"/>
          <p:cNvSpPr>
            <a:spLocks noChangeAspect="1"/>
          </p:cNvSpPr>
          <p:nvPr/>
        </p:nvSpPr>
        <p:spPr>
          <a:xfrm>
            <a:off x="6493359" y="2852783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9483" name="그림 36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8338" y="30765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4" name="TextBox 47"/>
          <p:cNvSpPr txBox="1">
            <a:spLocks noChangeArrowheads="1"/>
          </p:cNvSpPr>
          <p:nvPr/>
        </p:nvSpPr>
        <p:spPr bwMode="auto">
          <a:xfrm>
            <a:off x="1766888" y="2954338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Ⅰ</a:t>
            </a:r>
          </a:p>
        </p:txBody>
      </p:sp>
      <p:sp>
        <p:nvSpPr>
          <p:cNvPr id="19485" name="TextBox 48"/>
          <p:cNvSpPr txBox="1">
            <a:spLocks noChangeArrowheads="1"/>
          </p:cNvSpPr>
          <p:nvPr/>
        </p:nvSpPr>
        <p:spPr bwMode="auto">
          <a:xfrm>
            <a:off x="3541713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Ⅱ</a:t>
            </a:r>
          </a:p>
        </p:txBody>
      </p:sp>
      <p:sp>
        <p:nvSpPr>
          <p:cNvPr id="19486" name="TextBox 49"/>
          <p:cNvSpPr txBox="1">
            <a:spLocks noChangeArrowheads="1"/>
          </p:cNvSpPr>
          <p:nvPr/>
        </p:nvSpPr>
        <p:spPr bwMode="auto">
          <a:xfrm>
            <a:off x="5253038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Ⅲ</a:t>
            </a:r>
          </a:p>
        </p:txBody>
      </p:sp>
      <p:sp>
        <p:nvSpPr>
          <p:cNvPr id="19487" name="TextBox 50"/>
          <p:cNvSpPr txBox="1">
            <a:spLocks noChangeArrowheads="1"/>
          </p:cNvSpPr>
          <p:nvPr/>
        </p:nvSpPr>
        <p:spPr bwMode="auto">
          <a:xfrm>
            <a:off x="7005638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Ⅳ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042988" y="2708275"/>
            <a:ext cx="1800225" cy="32337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1650" y="3921125"/>
            <a:ext cx="13684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개 인 회 원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-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4572000" y="2708275"/>
            <a:ext cx="3671888" cy="32337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59113" y="4581525"/>
            <a:ext cx="13319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200" dirty="0"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개인회원가입</a:t>
            </a:r>
            <a:endParaRPr lang="en-US" altLang="ko-KR" sz="1200" dirty="0">
              <a:solidFill>
                <a:schemeClr val="bg1">
                  <a:lumMod val="9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>
              <a:defRPr/>
            </a:pPr>
            <a:r>
              <a:rPr lang="ko-KR" altLang="en-US" sz="1200" dirty="0"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단체회원가입</a:t>
            </a:r>
            <a:endParaRPr lang="en-US" altLang="ko-K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29000">
              <a:schemeClr val="bg1"/>
            </a:gs>
            <a:gs pos="100000">
              <a:schemeClr val="bg1"/>
            </a:gs>
            <a:gs pos="0">
              <a:schemeClr val="accent3">
                <a:lumMod val="20000"/>
                <a:lumOff val="80000"/>
              </a:schemeClr>
            </a:gs>
          </a:gsLst>
          <a:lin ang="5400000" scaled="0"/>
        </a:gradFill>
        <a:ln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</a:ln>
      </a:spPr>
      <a:bodyPr rtlCol="0" anchor="ctr"/>
      <a:lstStyle>
        <a:defPPr algn="ctr">
          <a:defRPr>
            <a:latin typeface="나눔고딕 ExtraBold" pitchFamily="50" charset="-127"/>
            <a:ea typeface="나눔고딕 ExtraBold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29000">
              <a:schemeClr val="bg1"/>
            </a:gs>
            <a:gs pos="100000">
              <a:schemeClr val="bg1"/>
            </a:gs>
            <a:gs pos="0">
              <a:schemeClr val="accent3">
                <a:lumMod val="20000"/>
                <a:lumOff val="80000"/>
              </a:schemeClr>
            </a:gs>
          </a:gsLst>
          <a:lin ang="5400000" scaled="0"/>
        </a:gradFill>
        <a:ln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</a:ln>
      </a:spPr>
      <a:bodyPr rtlCol="0" anchor="ctr"/>
      <a:lstStyle>
        <a:defPPr algn="ctr">
          <a:defRPr>
            <a:latin typeface="나눔고딕 ExtraBold" pitchFamily="50" charset="-127"/>
            <a:ea typeface="나눔고딕 ExtraBold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31081</TotalTime>
  <Words>5381</Words>
  <Application>Microsoft Office PowerPoint</Application>
  <PresentationFormat>화면 슬라이드 쇼(4:3)</PresentationFormat>
  <Paragraphs>1822</Paragraphs>
  <Slides>82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82</vt:i4>
      </vt:variant>
    </vt:vector>
  </HeadingPairs>
  <TitlesOfParts>
    <vt:vector size="85" baseType="lpstr">
      <vt:lpstr>Office 테마</vt:lpstr>
      <vt:lpstr>1_Office 테마</vt:lpstr>
      <vt:lpstr>2_Office 테마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슬라이드 74</vt:lpstr>
      <vt:lpstr>슬라이드 75</vt:lpstr>
      <vt:lpstr>슬라이드 76</vt:lpstr>
      <vt:lpstr>슬라이드 77</vt:lpstr>
      <vt:lpstr>슬라이드 78</vt:lpstr>
      <vt:lpstr>슬라이드 79</vt:lpstr>
      <vt:lpstr>슬라이드 80</vt:lpstr>
      <vt:lpstr>슬라이드 81</vt:lpstr>
    </vt:vector>
  </TitlesOfParts>
  <Company>arko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arko</dc:creator>
  <cp:lastModifiedBy>GCAF</cp:lastModifiedBy>
  <cp:revision>2447</cp:revision>
  <cp:lastPrinted>2014-02-11T11:33:14Z</cp:lastPrinted>
  <dcterms:created xsi:type="dcterms:W3CDTF">2012-08-09T00:37:08Z</dcterms:created>
  <dcterms:modified xsi:type="dcterms:W3CDTF">2019-01-08T01:32:38Z</dcterms:modified>
</cp:coreProperties>
</file>